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3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dirty="0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dirty="0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dirty="0" smtClean="0"/>
              <a:t>Kliknite</a:t>
            </a:r>
            <a:endParaRPr kumimoji="0" lang="en-US" dirty="0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AEC3D1-256A-4884-A9CD-95D2A28216A2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C0C0F3-8811-4767-A59B-EF53E2E5E13D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Obrazky/Lipidy/medve&#271;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Obrazky/Lipidy/husi.jpg" TargetMode="External"/><Relationship Id="rId11" Type="http://schemas.openxmlformats.org/officeDocument/2006/relationships/slide" Target="slide9.xml"/><Relationship Id="rId5" Type="http://schemas.openxmlformats.org/officeDocument/2006/relationships/image" Target="../media/image5.jpeg"/><Relationship Id="rId10" Type="http://schemas.openxmlformats.org/officeDocument/2006/relationships/slide" Target="slide11.xml"/><Relationship Id="rId4" Type="http://schemas.openxmlformats.org/officeDocument/2006/relationships/hyperlink" Target="Obrazky/Lipidy/syse&#318;.jpg" TargetMode="External"/><Relationship Id="rId9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8.jpeg"/><Relationship Id="rId7" Type="http://schemas.openxmlformats.org/officeDocument/2006/relationships/slide" Target="slide1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10.png"/><Relationship Id="rId7" Type="http://schemas.openxmlformats.org/officeDocument/2006/relationships/slide" Target="slide15.xml"/><Relationship Id="rId2" Type="http://schemas.openxmlformats.org/officeDocument/2006/relationships/hyperlink" Target="Obrazky/Lipidy/LD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1.jpeg"/><Relationship Id="rId4" Type="http://schemas.openxmlformats.org/officeDocument/2006/relationships/hyperlink" Target="Obrazky/Lipidy/HDL.jpg" TargetMode="External"/><Relationship Id="rId9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Obrazky/Lipidy/mydl&#225;_kozmetick&#233;.jpg" TargetMode="External"/><Relationship Id="rId3" Type="http://schemas.openxmlformats.org/officeDocument/2006/relationships/slide" Target="slide15.xml"/><Relationship Id="rId7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Obrazky/Lipidy/mydlo_jadrov&#233;.jpg" TargetMode="External"/><Relationship Id="rId5" Type="http://schemas.openxmlformats.org/officeDocument/2006/relationships/slide" Target="slide8.xml"/><Relationship Id="rId4" Type="http://schemas.openxmlformats.org/officeDocument/2006/relationships/slide" Target="slide10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600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LIPIDY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Ukladanie v organizme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285860"/>
            <a:ext cx="8429684" cy="438912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98000"/>
            </a:pPr>
            <a:r>
              <a:rPr lang="sv-SE" sz="2400" dirty="0" smtClean="0"/>
              <a:t>V organizme sa tuk vyskytuje v dvoch formách. Rezervný (zásobný) tuk sa v</a:t>
            </a:r>
            <a:r>
              <a:rPr lang="sk-SK" sz="2400" dirty="0" smtClean="0"/>
              <a:t> organizme ukladá vtedy, keď je v potrave veľa </a:t>
            </a:r>
            <a:r>
              <a:rPr lang="sk-SK" sz="2400" dirty="0" err="1" smtClean="0"/>
              <a:t>lipidov</a:t>
            </a:r>
            <a:r>
              <a:rPr lang="sk-SK" sz="2400" dirty="0" smtClean="0"/>
              <a:t>, alebo iných látok, z ktorých tuk môže vznikať.  U živočíchov sa tento tuk ukladá v tele napr. pred migráciou alebo zimným spánkom. Rozloženie tukových zásob býva hlavne v podkožnom väzive a v </a:t>
            </a:r>
            <a:r>
              <a:rPr lang="sk-SK" sz="2400" dirty="0" err="1" smtClean="0"/>
              <a:t>medzisvalových</a:t>
            </a:r>
            <a:r>
              <a:rPr lang="sk-SK" sz="2400" dirty="0" smtClean="0"/>
              <a:t> priestoroch.</a:t>
            </a:r>
            <a:br>
              <a:rPr lang="sk-SK" sz="2400" dirty="0" smtClean="0"/>
            </a:br>
            <a:r>
              <a:rPr lang="sk-SK" sz="2400" dirty="0" smtClean="0"/>
              <a:t> Tento druh tuku slúži predovšetkým ako zdroj energie (uvoľňuje asi 4,5x viac energie ako cukry).</a:t>
            </a:r>
          </a:p>
        </p:txBody>
      </p:sp>
      <p:pic>
        <p:nvPicPr>
          <p:cNvPr id="2050" name="Picture 2" descr="http://www.mojimilacikovia.sk/Upload/Image/aaaaaaaaaaaall/medvede/medved_hnedy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256"/>
            <a:ext cx="2857500" cy="1905000"/>
          </a:xfrm>
          <a:prstGeom prst="rect">
            <a:avLst/>
          </a:prstGeom>
          <a:noFill/>
        </p:spPr>
      </p:pic>
      <p:pic>
        <p:nvPicPr>
          <p:cNvPr id="2052" name="Picture 4" descr="http://www.lovuzdar.sk/userfiles/foto/7597/20422/lovuzdar-20422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4286256"/>
            <a:ext cx="1800847" cy="1928826"/>
          </a:xfrm>
          <a:prstGeom prst="rect">
            <a:avLst/>
          </a:prstGeom>
          <a:noFill/>
        </p:spPr>
      </p:pic>
      <p:pic>
        <p:nvPicPr>
          <p:cNvPr id="2054" name="Picture 6" descr="http://polovnictvo.pluska.sk/images/gallery/polovnictvo-rybarstvo/polovnicka-prax/2011/lov/dive_husi_hl.jpg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4572008"/>
            <a:ext cx="2928958" cy="1464479"/>
          </a:xfrm>
          <a:prstGeom prst="rect">
            <a:avLst/>
          </a:prstGeom>
          <a:noFill/>
        </p:spPr>
      </p:pic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8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8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9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9" name="Šípka doprava 8">
            <a:hlinkClick r:id="rId10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11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Ukladanie v organizme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357298"/>
            <a:ext cx="8429684" cy="438912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sz="2400" dirty="0" smtClean="0"/>
              <a:t>Štrukturálny tuk sa nikdy v organizme </a:t>
            </a:r>
            <a:r>
              <a:rPr lang="sk-SK" sz="2400" dirty="0" err="1" smtClean="0"/>
              <a:t>nespotrebuváva</a:t>
            </a:r>
            <a:r>
              <a:rPr lang="sk-SK" sz="2400" dirty="0" smtClean="0"/>
              <a:t>, pretože tvorí základ biologických membrán. </a:t>
            </a:r>
            <a:endParaRPr lang="sk-SK" sz="2400" dirty="0" smtClean="0">
              <a:solidFill>
                <a:srgbClr val="613807"/>
              </a:solidFill>
            </a:endParaRPr>
          </a:p>
        </p:txBody>
      </p:sp>
      <p:pic>
        <p:nvPicPr>
          <p:cNvPr id="1026" name="Picture 2" descr="http://zlavovekupony.centrum.sk/userdata/Image/shutterstock_1085122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3140132" cy="1785950"/>
          </a:xfrm>
          <a:prstGeom prst="rect">
            <a:avLst/>
          </a:prstGeom>
          <a:noFill/>
        </p:spPr>
      </p:pic>
      <p:pic>
        <p:nvPicPr>
          <p:cNvPr id="1028" name="Picture 4" descr="http://www.pluska.sk/thumb/images/gallery/izdravie/zdrava-vyziva/stravovaci-rezim/2011/12/o_cukor000.jpg?w=670&amp;h=376&amp;ip=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14554"/>
            <a:ext cx="3182411" cy="1785950"/>
          </a:xfrm>
          <a:prstGeom prst="rect">
            <a:avLst/>
          </a:prstGeom>
          <a:noFill/>
        </p:spPr>
      </p:pic>
      <p:pic>
        <p:nvPicPr>
          <p:cNvPr id="1030" name="Picture 6" descr="http://www.aldebaran.cz/bulletin/2010_16/membra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214818"/>
            <a:ext cx="3429024" cy="1788665"/>
          </a:xfrm>
          <a:prstGeom prst="rect">
            <a:avLst/>
          </a:prstGeom>
          <a:noFill/>
        </p:spPr>
      </p:pic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5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8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6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9" name="Šípka doprava 8">
            <a:hlinkClick r:id="rId7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8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Cholesterol a zdravie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357298"/>
            <a:ext cx="8429684" cy="438912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sz="2400" dirty="0" smtClean="0">
                <a:solidFill>
                  <a:srgbClr val="613807"/>
                </a:solidFill>
              </a:rPr>
              <a:t>Je lipid zo skupiny </a:t>
            </a:r>
            <a:r>
              <a:rPr lang="sk-SK" sz="2400" dirty="0" err="1" smtClean="0">
                <a:solidFill>
                  <a:srgbClr val="613807"/>
                </a:solidFill>
              </a:rPr>
              <a:t>steroidov</a:t>
            </a:r>
            <a:r>
              <a:rPr lang="sk-SK" sz="2400" dirty="0" smtClean="0">
                <a:solidFill>
                  <a:srgbClr val="613807"/>
                </a:solidFill>
              </a:rPr>
              <a:t>. Cholesterol je životne dôležitá látka, ktorá je súčasťou bunkových membrán, nervových obalov, </a:t>
            </a:r>
            <a:r>
              <a:rPr lang="sk-SK" sz="2400" dirty="0" err="1" smtClean="0">
                <a:solidFill>
                  <a:srgbClr val="613807"/>
                </a:solidFill>
              </a:rPr>
              <a:t>steroidných</a:t>
            </a:r>
            <a:r>
              <a:rPr lang="sk-SK" sz="2400" dirty="0" smtClean="0">
                <a:solidFill>
                  <a:srgbClr val="613807"/>
                </a:solidFill>
              </a:rPr>
              <a:t> hormónov a žlčových kyselín. V krvi sa viaže na proteíny.</a:t>
            </a:r>
          </a:p>
          <a:p>
            <a:pPr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sz="2400" dirty="0" smtClean="0">
                <a:solidFill>
                  <a:srgbClr val="613807"/>
                </a:solidFill>
              </a:rPr>
              <a:t>Väčšina telesného cholesterolu nepochádza zo stravy, ale syntetizuje sa priamo v organizme(pečeň).</a:t>
            </a:r>
          </a:p>
          <a:p>
            <a:pPr>
              <a:buNone/>
            </a:pPr>
            <a:r>
              <a:rPr lang="sk-SK" sz="2400" dirty="0" smtClean="0">
                <a:solidFill>
                  <a:srgbClr val="613807"/>
                </a:solidFill>
              </a:rPr>
              <a:t>	Cholesterol môže byť:</a:t>
            </a:r>
          </a:p>
          <a:p>
            <a:pPr>
              <a:buNone/>
            </a:pPr>
            <a:r>
              <a:rPr lang="sk-SK" sz="2400" b="1" dirty="0" smtClean="0">
                <a:solidFill>
                  <a:srgbClr val="613807"/>
                </a:solidFill>
              </a:rPr>
              <a:t>	HDL</a:t>
            </a:r>
            <a:r>
              <a:rPr lang="sk-SK" sz="2400" dirty="0" smtClean="0">
                <a:solidFill>
                  <a:srgbClr val="613807"/>
                </a:solidFill>
              </a:rPr>
              <a:t> – </a:t>
            </a:r>
            <a:r>
              <a:rPr lang="sk-SK" sz="2400" dirty="0" err="1" smtClean="0">
                <a:solidFill>
                  <a:srgbClr val="613807"/>
                </a:solidFill>
              </a:rPr>
              <a:t>high</a:t>
            </a:r>
            <a:r>
              <a:rPr lang="sk-SK" sz="2400" dirty="0" smtClean="0">
                <a:solidFill>
                  <a:srgbClr val="613807"/>
                </a:solidFill>
              </a:rPr>
              <a:t> </a:t>
            </a:r>
            <a:r>
              <a:rPr lang="sk-SK" sz="2400" dirty="0" err="1" smtClean="0">
                <a:solidFill>
                  <a:srgbClr val="613807"/>
                </a:solidFill>
              </a:rPr>
              <a:t>density</a:t>
            </a:r>
            <a:r>
              <a:rPr lang="sk-SK" sz="2400" dirty="0" smtClean="0">
                <a:solidFill>
                  <a:srgbClr val="613807"/>
                </a:solidFill>
              </a:rPr>
              <a:t> </a:t>
            </a:r>
            <a:r>
              <a:rPr lang="sk-SK" sz="2400" dirty="0" err="1" smtClean="0">
                <a:solidFill>
                  <a:srgbClr val="613807"/>
                </a:solidFill>
              </a:rPr>
              <a:t>lipoproteins</a:t>
            </a:r>
            <a:r>
              <a:rPr lang="sk-SK" sz="2400" dirty="0" smtClean="0">
                <a:solidFill>
                  <a:srgbClr val="613807"/>
                </a:solidFill>
              </a:rPr>
              <a:t> – </a:t>
            </a:r>
            <a:r>
              <a:rPr lang="sk-SK" sz="2400" dirty="0" err="1" smtClean="0">
                <a:solidFill>
                  <a:srgbClr val="613807"/>
                </a:solidFill>
              </a:rPr>
              <a:t>vysokohustotné</a:t>
            </a:r>
            <a:r>
              <a:rPr lang="sk-SK" sz="2400" dirty="0" smtClean="0">
                <a:solidFill>
                  <a:srgbClr val="613807"/>
                </a:solidFill>
              </a:rPr>
              <a:t> </a:t>
            </a:r>
            <a:r>
              <a:rPr lang="sk-SK" sz="2400" dirty="0" err="1" smtClean="0">
                <a:solidFill>
                  <a:srgbClr val="613807"/>
                </a:solidFill>
              </a:rPr>
              <a:t>lipoproteíny</a:t>
            </a:r>
            <a:endParaRPr lang="sk-SK" sz="2400" dirty="0" smtClean="0">
              <a:solidFill>
                <a:srgbClr val="613807"/>
              </a:solidFill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613807"/>
                </a:solidFill>
              </a:rPr>
              <a:t>	LDL </a:t>
            </a:r>
            <a:r>
              <a:rPr lang="sk-SK" sz="2400" dirty="0" smtClean="0">
                <a:solidFill>
                  <a:srgbClr val="613807"/>
                </a:solidFill>
              </a:rPr>
              <a:t>– </a:t>
            </a:r>
            <a:r>
              <a:rPr lang="sk-SK" sz="2400" dirty="0" err="1" smtClean="0">
                <a:solidFill>
                  <a:srgbClr val="613807"/>
                </a:solidFill>
              </a:rPr>
              <a:t>low</a:t>
            </a:r>
            <a:r>
              <a:rPr lang="sk-SK" sz="2400" dirty="0" smtClean="0">
                <a:solidFill>
                  <a:srgbClr val="613807"/>
                </a:solidFill>
              </a:rPr>
              <a:t> </a:t>
            </a:r>
            <a:r>
              <a:rPr lang="sk-SK" sz="2400" dirty="0" err="1" smtClean="0">
                <a:solidFill>
                  <a:srgbClr val="613807"/>
                </a:solidFill>
              </a:rPr>
              <a:t>density</a:t>
            </a:r>
            <a:r>
              <a:rPr lang="sk-SK" sz="2400" dirty="0" smtClean="0">
                <a:solidFill>
                  <a:srgbClr val="613807"/>
                </a:solidFill>
              </a:rPr>
              <a:t> </a:t>
            </a:r>
            <a:r>
              <a:rPr lang="sk-SK" sz="2400" dirty="0" err="1" smtClean="0">
                <a:solidFill>
                  <a:srgbClr val="613807"/>
                </a:solidFill>
              </a:rPr>
              <a:t>lipoproteins</a:t>
            </a:r>
            <a:r>
              <a:rPr lang="sk-SK" sz="2400" dirty="0" smtClean="0">
                <a:solidFill>
                  <a:srgbClr val="613807"/>
                </a:solidFill>
              </a:rPr>
              <a:t> – </a:t>
            </a:r>
            <a:r>
              <a:rPr lang="sk-SK" sz="2400" dirty="0" err="1" smtClean="0">
                <a:solidFill>
                  <a:srgbClr val="613807"/>
                </a:solidFill>
              </a:rPr>
              <a:t>nízkohustotné</a:t>
            </a:r>
            <a:r>
              <a:rPr lang="sk-SK" sz="2400" dirty="0" smtClean="0">
                <a:solidFill>
                  <a:srgbClr val="613807"/>
                </a:solidFill>
              </a:rPr>
              <a:t> </a:t>
            </a:r>
            <a:r>
              <a:rPr lang="sk-SK" sz="2400" dirty="0" err="1" smtClean="0">
                <a:solidFill>
                  <a:srgbClr val="613807"/>
                </a:solidFill>
              </a:rPr>
              <a:t>lipoproteíny</a:t>
            </a:r>
            <a:endParaRPr lang="sk-SK" sz="2400" dirty="0" smtClean="0">
              <a:solidFill>
                <a:srgbClr val="613807"/>
              </a:solidFill>
            </a:endParaRPr>
          </a:p>
        </p:txBody>
      </p:sp>
      <p:sp>
        <p:nvSpPr>
          <p:cNvPr id="4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7" name="Šípka doprava 6">
            <a:hlinkClick r:id="rId4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8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5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LDL a HDL cholesterol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214422"/>
            <a:ext cx="8429684" cy="4143404"/>
          </a:xfrm>
        </p:spPr>
        <p:txBody>
          <a:bodyPr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sz="2400" b="1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LDL</a:t>
            </a:r>
            <a:r>
              <a:rPr lang="sk-SK" sz="2400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 (</a:t>
            </a:r>
            <a:r>
              <a:rPr lang="sk-SK" sz="2400" u="sng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zlý cholesterol</a:t>
            </a:r>
            <a:r>
              <a:rPr lang="sk-SK" sz="2400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)  - nadmerné hladiny týchto častíc v krvi spôsobujú ukladanie cholesterolu v cievnych stenách, čo často vedie k rozvoju aterosklerózy.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sz="2400" b="1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HDL</a:t>
            </a:r>
            <a:r>
              <a:rPr lang="sk-SK" sz="2400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 ( </a:t>
            </a:r>
            <a:r>
              <a:rPr lang="sk-SK" sz="2400" u="sng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dobrý cholesterol</a:t>
            </a:r>
            <a:r>
              <a:rPr lang="sk-SK" sz="2400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)  - tieto častice transportujú nadbytočný cholesterol z tkanív do pečene, kde sa vylučuje do žlče a premieňa na žlčové kyseliny potrebné pri trávení tukov. </a:t>
            </a:r>
            <a:endParaRPr lang="sk-SK" sz="1400" dirty="0" smtClean="0">
              <a:solidFill>
                <a:srgbClr val="613807"/>
              </a:solidFill>
              <a:cs typeface="Arial" pitchFamily="34" charset="0"/>
            </a:endParaRPr>
          </a:p>
        </p:txBody>
      </p:sp>
      <p:pic>
        <p:nvPicPr>
          <p:cNvPr id="4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786190"/>
            <a:ext cx="3391216" cy="260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medical-look.com/diseases_images/lower-cholesterol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 l="2498" t="36684" r="650" b="12748"/>
          <a:stretch>
            <a:fillRect/>
          </a:stretch>
        </p:blipFill>
        <p:spPr bwMode="auto">
          <a:xfrm>
            <a:off x="4643438" y="3786190"/>
            <a:ext cx="3818009" cy="2571768"/>
          </a:xfrm>
          <a:prstGeom prst="rect">
            <a:avLst/>
          </a:prstGeom>
          <a:noFill/>
        </p:spPr>
      </p:pic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642910" y="635795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6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0" name="Text Box 73"/>
          <p:cNvSpPr txBox="1">
            <a:spLocks noChangeArrowheads="1"/>
          </p:cNvSpPr>
          <p:nvPr/>
        </p:nvSpPr>
        <p:spPr bwMode="auto">
          <a:xfrm>
            <a:off x="1643042" y="635795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7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11" name="Šípka doprava 10">
            <a:hlinkClick r:id="rId8" action="ppaction://hlinksldjump"/>
          </p:cNvPr>
          <p:cNvSpPr/>
          <p:nvPr/>
        </p:nvSpPr>
        <p:spPr>
          <a:xfrm>
            <a:off x="7858148" y="6429396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15206" y="6286520"/>
            <a:ext cx="4937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9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Cholesterol v krvi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357298"/>
            <a:ext cx="8429684" cy="4389120"/>
          </a:xfrm>
        </p:spPr>
        <p:txBody>
          <a:bodyPr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sz="2800" b="1" dirty="0" smtClean="0">
                <a:solidFill>
                  <a:schemeClr val="bg2">
                    <a:lumMod val="90000"/>
                  </a:schemeClr>
                </a:solidFill>
                <a:ea typeface="Calibri" pitchFamily="34" charset="0"/>
                <a:cs typeface="Times New Roman" pitchFamily="18" charset="0"/>
              </a:rPr>
              <a:t>Odporúčané množstvá cholesterolu v krvi sú: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endParaRPr lang="sk-SK" sz="2400" b="1" dirty="0" smtClean="0">
              <a:solidFill>
                <a:srgbClr val="613807"/>
              </a:solidFill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sz="2400" b="1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Celkový cholesterol – do </a:t>
            </a:r>
            <a:r>
              <a:rPr lang="sk-SK" sz="2400" b="1" dirty="0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5,0 </a:t>
            </a:r>
            <a:r>
              <a:rPr lang="sk-SK" sz="2400" b="1" dirty="0" err="1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mmol</a:t>
            </a:r>
            <a:r>
              <a:rPr lang="sk-SK" sz="2400" b="1" dirty="0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/liter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endParaRPr lang="sk-SK" sz="2400" b="1" dirty="0" smtClean="0">
              <a:solidFill>
                <a:srgbClr val="613807"/>
              </a:solidFill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sz="2400" b="1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LDL</a:t>
            </a:r>
            <a:r>
              <a:rPr lang="sk-SK" sz="2400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 (</a:t>
            </a:r>
            <a:r>
              <a:rPr lang="sk-SK" sz="2400" u="sng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zlý cholesterol</a:t>
            </a:r>
            <a:r>
              <a:rPr lang="sk-SK" sz="2400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)  - </a:t>
            </a:r>
            <a:r>
              <a:rPr lang="sk-SK" sz="2400" b="1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do </a:t>
            </a:r>
            <a:r>
              <a:rPr lang="sk-SK" sz="2400" b="1" dirty="0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3,0 </a:t>
            </a:r>
            <a:r>
              <a:rPr lang="sk-SK" sz="2400" b="1" dirty="0" err="1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mmol</a:t>
            </a:r>
            <a:r>
              <a:rPr lang="sk-SK" sz="2400" b="1" dirty="0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/liter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endParaRPr lang="sk-SK" sz="2400" b="1" dirty="0" smtClean="0">
              <a:solidFill>
                <a:srgbClr val="613807"/>
              </a:solidFill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sz="2400" b="1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HDL</a:t>
            </a:r>
            <a:r>
              <a:rPr lang="sk-SK" sz="2400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 ( </a:t>
            </a:r>
            <a:r>
              <a:rPr lang="sk-SK" sz="2400" u="sng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dobrý cholesterol</a:t>
            </a:r>
            <a:r>
              <a:rPr lang="sk-SK" sz="2400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  <a:buNone/>
            </a:pPr>
            <a:endParaRPr lang="sk-SK" sz="2400" dirty="0" smtClean="0">
              <a:solidFill>
                <a:srgbClr val="613807"/>
              </a:solidFill>
              <a:ea typeface="Calibri" pitchFamily="34" charset="0"/>
              <a:cs typeface="Times New Roman" pitchFamily="18" charset="0"/>
            </a:endParaRPr>
          </a:p>
          <a:p>
            <a:pPr lvl="3"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b="1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U mužov najmenej </a:t>
            </a:r>
            <a:r>
              <a:rPr lang="sk-SK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sk-SK" b="1" dirty="0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1,0 </a:t>
            </a:r>
            <a:r>
              <a:rPr lang="sk-SK" b="1" dirty="0" err="1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mmol</a:t>
            </a:r>
            <a:r>
              <a:rPr lang="sk-SK" b="1" dirty="0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/liter 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8000"/>
            </a:pPr>
            <a:r>
              <a:rPr lang="sk-SK" b="1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>U žien najmenej </a:t>
            </a:r>
            <a:r>
              <a:rPr lang="sk-SK" b="1" dirty="0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1,2 </a:t>
            </a:r>
            <a:r>
              <a:rPr lang="sk-SK" b="1" dirty="0" err="1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mmol</a:t>
            </a:r>
            <a:r>
              <a:rPr lang="sk-SK" b="1" dirty="0" smtClean="0">
                <a:solidFill>
                  <a:srgbClr val="613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/liter </a:t>
            </a:r>
            <a:r>
              <a:rPr lang="sk-SK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sk-SK" dirty="0" smtClean="0">
                <a:solidFill>
                  <a:srgbClr val="613807"/>
                </a:solidFill>
                <a:ea typeface="Calibri" pitchFamily="34" charset="0"/>
                <a:cs typeface="Times New Roman" pitchFamily="18" charset="0"/>
              </a:rPr>
            </a:br>
            <a:endParaRPr lang="sk-SK" sz="800" dirty="0" smtClean="0">
              <a:solidFill>
                <a:srgbClr val="613807"/>
              </a:solidFill>
              <a:cs typeface="Arial" pitchFamily="34" charset="0"/>
            </a:endParaRPr>
          </a:p>
        </p:txBody>
      </p:sp>
      <p:sp>
        <p:nvSpPr>
          <p:cNvPr id="4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7" name="Šípka doprava 6">
            <a:hlinkClick r:id="rId3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8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4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14282" y="1643050"/>
            <a:ext cx="4572032" cy="443484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</a:rPr>
              <a:t>Definujte z chemického hľadiska </a:t>
            </a:r>
            <a:r>
              <a:rPr lang="sk-SK" sz="1800" dirty="0" err="1" smtClean="0">
                <a:solidFill>
                  <a:srgbClr val="613807"/>
                </a:solidFill>
              </a:rPr>
              <a:t>lipidy</a:t>
            </a:r>
            <a:r>
              <a:rPr lang="sk-SK" sz="1800" dirty="0" smtClean="0">
                <a:solidFill>
                  <a:srgbClr val="613807"/>
                </a:solidFill>
              </a:rPr>
              <a:t>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2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Pomenujte reakciu, ktorou vznikajú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2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</a:rPr>
              <a:t>Vymenujte niektoré mastné kyseliny.</a:t>
            </a: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2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err="1" smtClean="0">
                <a:solidFill>
                  <a:srgbClr val="613807"/>
                </a:solidFill>
              </a:rPr>
              <a:t>Vymenjte</a:t>
            </a:r>
            <a:r>
              <a:rPr lang="sk-SK" sz="1800" dirty="0" smtClean="0">
                <a:solidFill>
                  <a:srgbClr val="613807"/>
                </a:solidFill>
              </a:rPr>
              <a:t> funkcie </a:t>
            </a:r>
            <a:r>
              <a:rPr lang="sk-SK" sz="1800" dirty="0" err="1" smtClean="0">
                <a:solidFill>
                  <a:srgbClr val="613807"/>
                </a:solidFill>
              </a:rPr>
              <a:t>lipidov</a:t>
            </a:r>
            <a:r>
              <a:rPr lang="sk-SK" sz="1800" dirty="0" smtClean="0">
                <a:solidFill>
                  <a:srgbClr val="613807"/>
                </a:solidFill>
              </a:rPr>
              <a:t> v organizme.</a:t>
            </a: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3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</a:rPr>
              <a:t>Vysvetlite rozdiel medzi tuhými a kvapalnými </a:t>
            </a:r>
            <a:r>
              <a:rPr lang="sk-SK" sz="1800" dirty="0" err="1" smtClean="0">
                <a:solidFill>
                  <a:srgbClr val="613807"/>
                </a:solidFill>
              </a:rPr>
              <a:t>lipidmi</a:t>
            </a:r>
            <a:r>
              <a:rPr lang="sk-SK" sz="1800" dirty="0" smtClean="0">
                <a:solidFill>
                  <a:srgbClr val="613807"/>
                </a:solidFill>
              </a:rPr>
              <a:t>.</a:t>
            </a: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4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</a:rPr>
              <a:t>Popíšte typické vlastnosti </a:t>
            </a:r>
            <a:r>
              <a:rPr lang="sk-SK" sz="1800" dirty="0" err="1" smtClean="0">
                <a:solidFill>
                  <a:srgbClr val="613807"/>
                </a:solidFill>
              </a:rPr>
              <a:t>lipidov</a:t>
            </a:r>
            <a:r>
              <a:rPr lang="sk-SK" sz="1800" dirty="0" smtClean="0">
                <a:solidFill>
                  <a:srgbClr val="613807"/>
                </a:solidFill>
              </a:rPr>
              <a:t>.</a:t>
            </a: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5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Vymenujte oblasti použitia </a:t>
            </a:r>
            <a:r>
              <a:rPr lang="sk-SK" sz="1800" dirty="0" err="1" smtClean="0">
                <a:solidFill>
                  <a:srgbClr val="613807"/>
                </a:solidFill>
                <a:sym typeface="Wingdings"/>
              </a:rPr>
              <a:t>lipidov</a:t>
            </a: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.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6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Vysvetlite podstatu stužovania olejov.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7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Vysvetlite podstatu zmydelňovania .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8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Vysvetlite rozdiel medzi rezervným a štrukturálnym tukom v organizme.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9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sk-SK" sz="1800" dirty="0">
              <a:solidFill>
                <a:srgbClr val="613807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3438" y="1643050"/>
            <a:ext cx="4286280" cy="443484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Objasnite podstatu cholesterolu.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10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Vysvetlite rozdiel medzi LDL a HDL cholesterolom.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11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Vymenujte doporučené hodnoty LDL a HDL cholesterolu v krvi.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12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Zvážte používanie živočíšnych a rastlinných </a:t>
            </a:r>
            <a:r>
              <a:rPr lang="sk-SK" sz="1800" dirty="0" err="1" smtClean="0">
                <a:solidFill>
                  <a:srgbClr val="613807"/>
                </a:solidFill>
                <a:sym typeface="Wingdings"/>
              </a:rPr>
              <a:t>lipidov</a:t>
            </a: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.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Poraďte spolužiakovi ochranu pred zvýšeným cholesterolom v krvi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1800" dirty="0" smtClean="0">
                <a:solidFill>
                  <a:srgbClr val="613807"/>
                </a:solidFill>
                <a:sym typeface="Wingdings"/>
              </a:rPr>
              <a:t>Pouvažujte nad následkami ukladania cholesterolu v krvi. </a:t>
            </a:r>
            <a:r>
              <a:rPr lang="sk-SK" sz="1800" dirty="0" smtClean="0">
                <a:solidFill>
                  <a:srgbClr val="613807"/>
                </a:solidFill>
                <a:sym typeface="Wingdings"/>
                <a:hlinkClick r:id="rId10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sym typeface="Wingdings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sk-SK" sz="2000" dirty="0">
              <a:solidFill>
                <a:srgbClr val="613807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Kontrolné otázky</a:t>
            </a:r>
            <a:endParaRPr lang="sk-SK" sz="5400" dirty="0"/>
          </a:p>
        </p:txBody>
      </p:sp>
      <p:sp>
        <p:nvSpPr>
          <p:cNvPr id="6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13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7" name="Šípka doprava 6">
            <a:hlinkClick r:id="rId14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8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12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6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Ďakujeme za pozornosť</a:t>
            </a:r>
            <a:r>
              <a:rPr lang="sk-SK" sz="5600" dirty="0" smtClean="0">
                <a:solidFill>
                  <a:srgbClr val="613807"/>
                </a:solidFill>
                <a:sym typeface="Wingdings"/>
              </a:rPr>
              <a:t> </a:t>
            </a:r>
            <a:r>
              <a:rPr lang="sk-SK" sz="5600" b="1" dirty="0" smtClean="0">
                <a:solidFill>
                  <a:schemeClr val="bg2">
                    <a:lumMod val="75000"/>
                  </a:schemeClr>
                </a:solidFill>
                <a:sym typeface="Wingdings"/>
              </a:rPr>
              <a:t></a:t>
            </a:r>
            <a:endParaRPr lang="sk-SK" sz="5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6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</a:t>
            </a:r>
            <a:endParaRPr lang="sk-SK" sz="6600" b="1" dirty="0">
              <a:solidFill>
                <a:srgbClr val="FFFF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2" action="ppaction://hlinksldjump"/>
              </a:rPr>
              <a:t>Definícia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3" action="ppaction://hlinksldjump"/>
              </a:rPr>
              <a:t>Funkcia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4" action="ppaction://hlinksldjump"/>
              </a:rPr>
              <a:t>Rozdelenie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5" action="ppaction://hlinksldjump"/>
              </a:rPr>
              <a:t>Vlastnosti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6" action="ppaction://hlinksldjump"/>
              </a:rPr>
              <a:t>Využitie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7" action="ppaction://hlinksldjump"/>
              </a:rPr>
              <a:t>Stužovanie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8" action="ppaction://hlinksldjump"/>
              </a:rPr>
              <a:t>Zmydelňovanie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sk-SK" b="1" dirty="0" smtClean="0">
              <a:solidFill>
                <a:srgbClr val="613807"/>
              </a:solidFill>
            </a:endParaRPr>
          </a:p>
          <a:p>
            <a:pPr>
              <a:buClr>
                <a:schemeClr val="accent2"/>
              </a:buClr>
            </a:pPr>
            <a:endParaRPr lang="sk-SK" b="1" dirty="0" smtClean="0">
              <a:solidFill>
                <a:srgbClr val="613807"/>
              </a:solidFill>
            </a:endParaRPr>
          </a:p>
        </p:txBody>
      </p:sp>
      <p:sp>
        <p:nvSpPr>
          <p:cNvPr id="5" name="Zástupný symbol obsahu 2"/>
          <p:cNvSpPr>
            <a:spLocks noGrp="1"/>
          </p:cNvSpPr>
          <p:nvPr>
            <p:ph sz="half" idx="1"/>
          </p:nvPr>
        </p:nvSpPr>
        <p:spPr>
          <a:xfrm>
            <a:off x="4786314" y="1928802"/>
            <a:ext cx="4038600" cy="443484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9" action="ppaction://hlinksldjump"/>
              </a:rPr>
              <a:t>Rezervné tuky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10" action="ppaction://hlinksldjump"/>
              </a:rPr>
              <a:t>Štrukturálne tuky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11" action="ppaction://hlinksldjump"/>
              </a:rPr>
              <a:t>Cholesterol a zdravie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</a:rPr>
              <a:t> </a:t>
            </a:r>
            <a:r>
              <a:rPr lang="sk-SK" sz="2800" b="1" dirty="0" smtClean="0">
                <a:solidFill>
                  <a:srgbClr val="613807"/>
                </a:solidFill>
                <a:hlinkClick r:id="rId12" action="ppaction://hlinksldjump"/>
              </a:rPr>
              <a:t>LDL a HDL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13" action="ppaction://hlinksldjump"/>
              </a:rPr>
              <a:t>Cholesterol v krvi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rgbClr val="613807"/>
                </a:solidFill>
                <a:hlinkClick r:id="rId14" action="ppaction://hlinksldjump"/>
              </a:rPr>
              <a:t>Kontrolné otázky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sk-SK" b="1" dirty="0" smtClean="0">
              <a:solidFill>
                <a:srgbClr val="613807"/>
              </a:solidFill>
            </a:endParaRPr>
          </a:p>
          <a:p>
            <a:pPr>
              <a:buClr>
                <a:schemeClr val="accent2"/>
              </a:buClr>
            </a:pPr>
            <a:endParaRPr lang="sk-SK" b="1" dirty="0" smtClean="0">
              <a:solidFill>
                <a:srgbClr val="613807"/>
              </a:solidFill>
            </a:endParaRPr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14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7" name="Šípka doprava 6">
            <a:hlinkClick r:id="rId2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8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15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8418"/>
          </a:xfrm>
        </p:spPr>
        <p:txBody>
          <a:bodyPr/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4173450"/>
          </a:xfrm>
        </p:spPr>
        <p:txBody>
          <a:bodyPr wrap="square">
            <a:spAutoFit/>
          </a:bodyPr>
          <a:lstStyle/>
          <a:p>
            <a:r>
              <a:rPr lang="sk-SK" dirty="0" smtClean="0">
                <a:solidFill>
                  <a:srgbClr val="613807"/>
                </a:solidFill>
              </a:rPr>
              <a:t>Lipidy sú </a:t>
            </a:r>
            <a:r>
              <a:rPr lang="sk-SK" b="1" dirty="0" smtClean="0">
                <a:solidFill>
                  <a:schemeClr val="bg2">
                    <a:lumMod val="90000"/>
                  </a:schemeClr>
                </a:solidFill>
              </a:rPr>
              <a:t>estery</a:t>
            </a:r>
            <a:r>
              <a:rPr lang="sk-SK" dirty="0" smtClean="0">
                <a:solidFill>
                  <a:srgbClr val="613807"/>
                </a:solidFill>
              </a:rPr>
              <a:t> alkoholu a vyšších karboxylových kyselín</a:t>
            </a:r>
          </a:p>
          <a:p>
            <a:r>
              <a:rPr lang="sk-SK" dirty="0" smtClean="0">
                <a:solidFill>
                  <a:srgbClr val="613807"/>
                </a:solidFill>
              </a:rPr>
              <a:t>Reakcia, ktorou vznikajú sa nazýva </a:t>
            </a:r>
            <a:r>
              <a:rPr lang="sk-SK" b="1" dirty="0" err="1" smtClean="0">
                <a:solidFill>
                  <a:schemeClr val="bg2">
                    <a:lumMod val="90000"/>
                  </a:schemeClr>
                </a:solidFill>
              </a:rPr>
              <a:t>esterifikácia</a:t>
            </a:r>
            <a:endParaRPr lang="sk-SK" b="1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sk-SK" dirty="0" smtClean="0">
                <a:solidFill>
                  <a:srgbClr val="613807"/>
                </a:solidFill>
              </a:rPr>
              <a:t> Najčastejšie reaguje alkohol </a:t>
            </a:r>
            <a:r>
              <a:rPr lang="sk-SK" dirty="0" err="1" smtClean="0">
                <a:solidFill>
                  <a:srgbClr val="613807"/>
                </a:solidFill>
              </a:rPr>
              <a:t>glycerol</a:t>
            </a:r>
            <a:r>
              <a:rPr lang="sk-SK" dirty="0" smtClean="0">
                <a:solidFill>
                  <a:srgbClr val="613807"/>
                </a:solidFill>
              </a:rPr>
              <a:t> a karboxylové    </a:t>
            </a:r>
            <a:br>
              <a:rPr lang="sk-SK" dirty="0" smtClean="0">
                <a:solidFill>
                  <a:srgbClr val="613807"/>
                </a:solidFill>
              </a:rPr>
            </a:br>
            <a:r>
              <a:rPr lang="sk-SK" dirty="0" smtClean="0">
                <a:solidFill>
                  <a:srgbClr val="613807"/>
                </a:solidFill>
              </a:rPr>
              <a:t> kyseliny:  palmitová(</a:t>
            </a:r>
            <a:r>
              <a:rPr lang="sk-SK" sz="1800" b="1" dirty="0" smtClean="0">
                <a:solidFill>
                  <a:srgbClr val="613807"/>
                </a:solidFill>
              </a:rPr>
              <a:t>C</a:t>
            </a:r>
            <a:r>
              <a:rPr lang="sk-SK" sz="1800" b="1" baseline="-25000" dirty="0" smtClean="0">
                <a:solidFill>
                  <a:srgbClr val="613807"/>
                </a:solidFill>
              </a:rPr>
              <a:t>15</a:t>
            </a:r>
            <a:r>
              <a:rPr lang="sk-SK" sz="1800" b="1" dirty="0" smtClean="0">
                <a:solidFill>
                  <a:srgbClr val="613807"/>
                </a:solidFill>
              </a:rPr>
              <a:t>H</a:t>
            </a:r>
            <a:r>
              <a:rPr lang="sk-SK" sz="1800" b="1" baseline="-25000" dirty="0" smtClean="0">
                <a:solidFill>
                  <a:srgbClr val="613807"/>
                </a:solidFill>
              </a:rPr>
              <a:t>31</a:t>
            </a:r>
            <a:r>
              <a:rPr lang="sk-SK" sz="1800" b="1" dirty="0" smtClean="0">
                <a:solidFill>
                  <a:srgbClr val="613807"/>
                </a:solidFill>
              </a:rPr>
              <a:t>COOH)</a:t>
            </a:r>
            <a:r>
              <a:rPr lang="sk-SK" dirty="0" smtClean="0">
                <a:solidFill>
                  <a:srgbClr val="613807"/>
                </a:solidFill>
              </a:rPr>
              <a:t>, </a:t>
            </a:r>
            <a:r>
              <a:rPr lang="sk-SK" dirty="0" err="1" smtClean="0">
                <a:solidFill>
                  <a:srgbClr val="613807"/>
                </a:solidFill>
              </a:rPr>
              <a:t>stearová</a:t>
            </a:r>
            <a:r>
              <a:rPr lang="sk-SK" sz="1800" dirty="0" smtClean="0">
                <a:solidFill>
                  <a:srgbClr val="613807"/>
                </a:solidFill>
              </a:rPr>
              <a:t>(</a:t>
            </a:r>
            <a:r>
              <a:rPr lang="sk-SK" sz="1800" b="1" dirty="0" smtClean="0">
                <a:solidFill>
                  <a:srgbClr val="613807"/>
                </a:solidFill>
              </a:rPr>
              <a:t>C</a:t>
            </a:r>
            <a:r>
              <a:rPr lang="sk-SK" sz="1800" b="1" baseline="-25000" dirty="0" smtClean="0">
                <a:solidFill>
                  <a:srgbClr val="613807"/>
                </a:solidFill>
              </a:rPr>
              <a:t>17</a:t>
            </a:r>
            <a:r>
              <a:rPr lang="sk-SK" sz="1800" b="1" dirty="0" smtClean="0">
                <a:solidFill>
                  <a:srgbClr val="613807"/>
                </a:solidFill>
              </a:rPr>
              <a:t>H</a:t>
            </a:r>
            <a:r>
              <a:rPr lang="sk-SK" sz="1800" b="1" baseline="-25000" dirty="0" smtClean="0">
                <a:solidFill>
                  <a:srgbClr val="613807"/>
                </a:solidFill>
              </a:rPr>
              <a:t>35</a:t>
            </a:r>
            <a:r>
              <a:rPr lang="sk-SK" sz="1800" b="1" dirty="0" smtClean="0">
                <a:solidFill>
                  <a:srgbClr val="613807"/>
                </a:solidFill>
              </a:rPr>
              <a:t>COOH)</a:t>
            </a:r>
            <a:r>
              <a:rPr lang="sk-SK" sz="1800" dirty="0" smtClean="0">
                <a:solidFill>
                  <a:srgbClr val="613807"/>
                </a:solidFill>
              </a:rPr>
              <a:t>,    </a:t>
            </a:r>
            <a:br>
              <a:rPr lang="sk-SK" sz="1800" dirty="0" smtClean="0">
                <a:solidFill>
                  <a:srgbClr val="613807"/>
                </a:solidFill>
              </a:rPr>
            </a:br>
            <a:r>
              <a:rPr lang="sk-SK" sz="1800" dirty="0" smtClean="0">
                <a:solidFill>
                  <a:srgbClr val="613807"/>
                </a:solidFill>
              </a:rPr>
              <a:t> </a:t>
            </a:r>
            <a:r>
              <a:rPr lang="sk-SK" dirty="0" smtClean="0">
                <a:solidFill>
                  <a:srgbClr val="613807"/>
                </a:solidFill>
              </a:rPr>
              <a:t>olejová(</a:t>
            </a:r>
            <a:r>
              <a:rPr lang="sk-SK" sz="1800" b="1" dirty="0" smtClean="0">
                <a:solidFill>
                  <a:srgbClr val="613807"/>
                </a:solidFill>
              </a:rPr>
              <a:t>C</a:t>
            </a:r>
            <a:r>
              <a:rPr lang="sk-SK" sz="1800" b="1" baseline="-25000" dirty="0" smtClean="0">
                <a:solidFill>
                  <a:srgbClr val="613807"/>
                </a:solidFill>
              </a:rPr>
              <a:t>17</a:t>
            </a:r>
            <a:r>
              <a:rPr lang="sk-SK" sz="1800" b="1" dirty="0" smtClean="0">
                <a:solidFill>
                  <a:srgbClr val="613807"/>
                </a:solidFill>
              </a:rPr>
              <a:t>H</a:t>
            </a:r>
            <a:r>
              <a:rPr lang="sk-SK" sz="1800" b="1" baseline="-25000" dirty="0" smtClean="0">
                <a:solidFill>
                  <a:srgbClr val="613807"/>
                </a:solidFill>
              </a:rPr>
              <a:t>33</a:t>
            </a:r>
            <a:r>
              <a:rPr lang="sk-SK" sz="1800" b="1" dirty="0" smtClean="0">
                <a:solidFill>
                  <a:srgbClr val="613807"/>
                </a:solidFill>
              </a:rPr>
              <a:t>COOH)</a:t>
            </a:r>
            <a:endParaRPr lang="sk-SK" dirty="0" smtClean="0">
              <a:solidFill>
                <a:srgbClr val="613807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613807"/>
                </a:solidFill>
              </a:rPr>
              <a:t>	alkohol + karboxylová kyselina  </a:t>
            </a:r>
            <a:r>
              <a:rPr lang="sk-SK" b="1" dirty="0" smtClean="0">
                <a:solidFill>
                  <a:srgbClr val="613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smtClean="0">
                <a:solidFill>
                  <a:srgbClr val="613807"/>
                </a:solidFill>
              </a:rPr>
              <a:t>            </a:t>
            </a:r>
            <a:r>
              <a:rPr lang="sk-SK" b="1" dirty="0" smtClean="0">
                <a:solidFill>
                  <a:srgbClr val="613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k-SK" dirty="0" smtClean="0">
                <a:solidFill>
                  <a:srgbClr val="613807"/>
                </a:solidFill>
              </a:rPr>
              <a:t>tuk    +    voda</a:t>
            </a:r>
          </a:p>
          <a:p>
            <a:pPr>
              <a:buNone/>
            </a:pPr>
            <a:r>
              <a:rPr lang="sk-SK" dirty="0" smtClean="0">
                <a:solidFill>
                  <a:srgbClr val="613807"/>
                </a:solidFill>
              </a:rPr>
              <a:t>	CH</a:t>
            </a:r>
            <a:r>
              <a:rPr lang="sk-SK" baseline="-25000" dirty="0" smtClean="0">
                <a:solidFill>
                  <a:srgbClr val="613807"/>
                </a:solidFill>
              </a:rPr>
              <a:t>2</a:t>
            </a:r>
            <a:r>
              <a:rPr lang="sk-SK" dirty="0" smtClean="0">
                <a:solidFill>
                  <a:srgbClr val="613807"/>
                </a:solidFill>
              </a:rPr>
              <a:t>- CH - CH</a:t>
            </a:r>
            <a:r>
              <a:rPr lang="sk-SK" baseline="-25000" dirty="0" smtClean="0">
                <a:solidFill>
                  <a:srgbClr val="613807"/>
                </a:solidFill>
              </a:rPr>
              <a:t>2</a:t>
            </a:r>
            <a:r>
              <a:rPr lang="sk-SK" dirty="0" smtClean="0">
                <a:solidFill>
                  <a:srgbClr val="613807"/>
                </a:solidFill>
              </a:rPr>
              <a:t>  +  </a:t>
            </a:r>
            <a:r>
              <a:rPr lang="sk-SK" dirty="0" smtClean="0">
                <a:solidFill>
                  <a:srgbClr val="613807"/>
                </a:solidFill>
                <a:latin typeface="Calibri" pitchFamily="34" charset="0"/>
              </a:rPr>
              <a:t>3</a:t>
            </a:r>
            <a:r>
              <a:rPr lang="sk-SK" dirty="0" smtClean="0">
                <a:solidFill>
                  <a:srgbClr val="613807"/>
                </a:solidFill>
              </a:rPr>
              <a:t>C</a:t>
            </a:r>
            <a:r>
              <a:rPr lang="sk-SK" baseline="-25000" dirty="0" smtClean="0">
                <a:solidFill>
                  <a:srgbClr val="613807"/>
                </a:solidFill>
              </a:rPr>
              <a:t>15</a:t>
            </a:r>
            <a:r>
              <a:rPr lang="sk-SK" dirty="0" smtClean="0">
                <a:solidFill>
                  <a:srgbClr val="613807"/>
                </a:solidFill>
              </a:rPr>
              <a:t>H</a:t>
            </a:r>
            <a:r>
              <a:rPr lang="sk-SK" baseline="-25000" dirty="0" smtClean="0">
                <a:solidFill>
                  <a:srgbClr val="613807"/>
                </a:solidFill>
              </a:rPr>
              <a:t>31</a:t>
            </a:r>
            <a:r>
              <a:rPr lang="sk-SK" dirty="0" smtClean="0">
                <a:solidFill>
                  <a:srgbClr val="613807"/>
                </a:solidFill>
              </a:rPr>
              <a:t>COOH               tripalmitid + H</a:t>
            </a:r>
            <a:r>
              <a:rPr lang="sk-SK" baseline="-25000" dirty="0" smtClean="0">
                <a:solidFill>
                  <a:srgbClr val="613807"/>
                </a:solidFill>
              </a:rPr>
              <a:t>2</a:t>
            </a:r>
            <a:r>
              <a:rPr lang="sk-SK" dirty="0" smtClean="0">
                <a:solidFill>
                  <a:srgbClr val="613807"/>
                </a:solidFill>
              </a:rPr>
              <a:t>O</a:t>
            </a:r>
          </a:p>
          <a:p>
            <a:endParaRPr lang="sk-SK" dirty="0" smtClean="0">
              <a:solidFill>
                <a:srgbClr val="613807"/>
              </a:solidFill>
            </a:endParaRPr>
          </a:p>
          <a:p>
            <a:endParaRPr lang="sk-SK" dirty="0">
              <a:solidFill>
                <a:srgbClr val="613807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5357818" y="4500570"/>
            <a:ext cx="928694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rot="5400000">
            <a:off x="643704" y="485696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rot="5400000">
            <a:off x="1429522" y="485696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5400000">
            <a:off x="2143902" y="485696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642910" y="500063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613807"/>
                </a:solidFill>
              </a:rPr>
              <a:t>OH</a:t>
            </a:r>
            <a:endParaRPr lang="sk-SK" sz="2000" dirty="0">
              <a:solidFill>
                <a:srgbClr val="613807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428728" y="500063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613807"/>
                </a:solidFill>
              </a:rPr>
              <a:t>OH</a:t>
            </a:r>
            <a:endParaRPr lang="sk-SK" sz="2000" dirty="0">
              <a:solidFill>
                <a:srgbClr val="613807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2071670" y="500063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613807"/>
                </a:solidFill>
              </a:rPr>
              <a:t>OH</a:t>
            </a:r>
            <a:endParaRPr lang="sk-SK" sz="2000" dirty="0">
              <a:solidFill>
                <a:srgbClr val="613807"/>
              </a:solidFill>
            </a:endParaRPr>
          </a:p>
        </p:txBody>
      </p:sp>
      <p:sp>
        <p:nvSpPr>
          <p:cNvPr id="14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5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16" name="Šípka doprava 15">
            <a:hlinkClick r:id="rId4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7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2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46980"/>
          </a:xfrm>
        </p:spPr>
        <p:txBody>
          <a:bodyPr>
            <a:no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Funkcia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endParaRPr lang="sk-SK" dirty="0" smtClean="0"/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dirty="0" smtClean="0">
                <a:solidFill>
                  <a:srgbClr val="613807"/>
                </a:solidFill>
              </a:rPr>
              <a:t>Tvoria súčasť bunkových membrán a nervových tkanív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dirty="0" smtClean="0">
                <a:solidFill>
                  <a:srgbClr val="613807"/>
                </a:solidFill>
              </a:rPr>
              <a:t>Chránia vnútorné orgány (obalením) pred</a:t>
            </a:r>
          </a:p>
          <a:p>
            <a:pPr>
              <a:buNone/>
            </a:pPr>
            <a:r>
              <a:rPr lang="sk-SK" dirty="0" smtClean="0">
                <a:solidFill>
                  <a:srgbClr val="613807"/>
                </a:solidFill>
              </a:rPr>
              <a:t>    mechanickým poškodením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dirty="0" smtClean="0">
                <a:solidFill>
                  <a:srgbClr val="613807"/>
                </a:solidFill>
              </a:rPr>
              <a:t>Podkožný tuk má funkciu tepelnej izolácie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dirty="0" smtClean="0">
                <a:solidFill>
                  <a:srgbClr val="613807"/>
                </a:solidFill>
              </a:rPr>
              <a:t>Sú rozpúšťadlom vitamínov(ADEK), hormónov a farbív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dirty="0" smtClean="0">
                <a:solidFill>
                  <a:srgbClr val="613807"/>
                </a:solidFill>
              </a:rPr>
              <a:t>Sú zdrojom energie a  zásobnou látkou</a:t>
            </a:r>
          </a:p>
          <a:p>
            <a:pPr>
              <a:buClr>
                <a:schemeClr val="accent2"/>
              </a:buClr>
            </a:pPr>
            <a:endParaRPr lang="sk-SK" dirty="0" smtClean="0">
              <a:solidFill>
                <a:srgbClr val="613807"/>
              </a:solidFill>
            </a:endParaRP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6" name="Šípka doprava 5">
            <a:hlinkClick r:id="rId4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5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Rozdelenie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000660"/>
          </a:xfrm>
        </p:spPr>
        <p:txBody>
          <a:bodyPr>
            <a:normAutofit lnSpcReduction="10000"/>
          </a:bodyPr>
          <a:lstStyle/>
          <a:p>
            <a:pPr lvl="1">
              <a:buClr>
                <a:schemeClr val="accent2">
                  <a:lumMod val="75000"/>
                </a:schemeClr>
              </a:buClr>
            </a:pPr>
            <a:r>
              <a:rPr lang="sk-SK" sz="3000" b="1" dirty="0" err="1" smtClean="0">
                <a:solidFill>
                  <a:srgbClr val="613807"/>
                </a:solidFill>
              </a:rPr>
              <a:t>Lipidy</a:t>
            </a:r>
            <a:r>
              <a:rPr lang="sk-SK" sz="3000" b="1" dirty="0" smtClean="0">
                <a:solidFill>
                  <a:srgbClr val="613807"/>
                </a:solidFill>
              </a:rPr>
              <a:t> sa delia podľa:</a:t>
            </a:r>
          </a:p>
          <a:p>
            <a:pPr marL="850392" lvl="1" indent="-457200">
              <a:buClr>
                <a:srgbClr val="613807"/>
              </a:buClr>
              <a:buFont typeface="+mj-lt"/>
              <a:buAutoNum type="alphaUcPeriod"/>
            </a:pPr>
            <a:r>
              <a:rPr lang="sk-SK" b="1" dirty="0" smtClean="0">
                <a:solidFill>
                  <a:schemeClr val="bg2">
                    <a:lumMod val="90000"/>
                  </a:schemeClr>
                </a:solidFill>
              </a:rPr>
              <a:t>Pôvodu</a:t>
            </a:r>
          </a:p>
          <a:p>
            <a:pPr marL="1124712" lvl="2" indent="-457200">
              <a:buClr>
                <a:srgbClr val="613807"/>
              </a:buClr>
              <a:buFont typeface="+mj-lt"/>
              <a:buAutoNum type="alphaLcParenR"/>
            </a:pPr>
            <a:r>
              <a:rPr lang="sk-SK" sz="2200" b="1" dirty="0" smtClean="0">
                <a:solidFill>
                  <a:srgbClr val="613807"/>
                </a:solidFill>
              </a:rPr>
              <a:t>Živočíšne – kravské maslo, bravčová masť, hovädzí loj ...</a:t>
            </a:r>
          </a:p>
          <a:p>
            <a:pPr marL="1124712" lvl="2" indent="-457200">
              <a:buClr>
                <a:srgbClr val="613807"/>
              </a:buClr>
              <a:buFont typeface="+mj-lt"/>
              <a:buAutoNum type="alphaLcParenR"/>
            </a:pPr>
            <a:r>
              <a:rPr lang="sk-SK" sz="2200" b="1" dirty="0" smtClean="0">
                <a:solidFill>
                  <a:srgbClr val="613807"/>
                </a:solidFill>
              </a:rPr>
              <a:t>Rastlinné – olej slnečnicový, olivový, repkový, ľanový...</a:t>
            </a:r>
          </a:p>
          <a:p>
            <a:pPr marL="850392" lvl="1" indent="-457200">
              <a:buClr>
                <a:srgbClr val="613807"/>
              </a:buClr>
              <a:buFont typeface="+mj-lt"/>
              <a:buAutoNum type="alphaUcPeriod"/>
            </a:pPr>
            <a:r>
              <a:rPr lang="sk-SK" b="1" dirty="0" smtClean="0">
                <a:solidFill>
                  <a:schemeClr val="bg2">
                    <a:lumMod val="90000"/>
                  </a:schemeClr>
                </a:solidFill>
              </a:rPr>
              <a:t>Skupenstva</a:t>
            </a:r>
          </a:p>
          <a:p>
            <a:pPr marL="1124712" lvl="2" indent="-457200">
              <a:buClr>
                <a:srgbClr val="613807"/>
              </a:buClr>
              <a:buFont typeface="+mj-lt"/>
              <a:buAutoNum type="alphaLcParenR"/>
            </a:pPr>
            <a:r>
              <a:rPr lang="sk-SK" sz="2200" b="1" dirty="0" smtClean="0">
                <a:solidFill>
                  <a:srgbClr val="613807"/>
                </a:solidFill>
              </a:rPr>
              <a:t>Tuhé – väčšinou živočíšne ale aj kakaové maslo</a:t>
            </a:r>
            <a:br>
              <a:rPr lang="sk-SK" sz="2200" b="1" dirty="0" smtClean="0">
                <a:solidFill>
                  <a:srgbClr val="613807"/>
                </a:solidFill>
              </a:rPr>
            </a:br>
            <a:r>
              <a:rPr lang="sk-SK" sz="1800" dirty="0" smtClean="0">
                <a:solidFill>
                  <a:srgbClr val="613807"/>
                </a:solidFill>
              </a:rPr>
              <a:t>( v uhlíkovom reťazci mastných kyselín majú prevažne jednoduché väzby)</a:t>
            </a:r>
          </a:p>
          <a:p>
            <a:pPr marL="1124712" lvl="2" indent="-457200">
              <a:buClr>
                <a:srgbClr val="613807"/>
              </a:buClr>
              <a:buFont typeface="+mj-lt"/>
              <a:buAutoNum type="alphaLcParenR"/>
            </a:pPr>
            <a:r>
              <a:rPr lang="sk-SK" sz="2200" b="1" dirty="0" smtClean="0">
                <a:solidFill>
                  <a:srgbClr val="613807"/>
                </a:solidFill>
              </a:rPr>
              <a:t>Kvapalné – väčšinou rastlinné ale aj rybí olej</a:t>
            </a:r>
            <a:br>
              <a:rPr lang="sk-SK" sz="2200" b="1" dirty="0" smtClean="0">
                <a:solidFill>
                  <a:srgbClr val="613807"/>
                </a:solidFill>
              </a:rPr>
            </a:br>
            <a:r>
              <a:rPr lang="sk-SK" sz="1900" dirty="0" smtClean="0">
                <a:solidFill>
                  <a:srgbClr val="613807"/>
                </a:solidFill>
              </a:rPr>
              <a:t>(v uhlíkovom reťazci mastných kyselín majú viac dvojitých väzby)</a:t>
            </a:r>
          </a:p>
          <a:p>
            <a:pPr marL="850392" lvl="1" indent="-457200">
              <a:buClr>
                <a:srgbClr val="613807"/>
              </a:buClr>
              <a:buFont typeface="+mj-lt"/>
              <a:buAutoNum type="alphaUcPeriod"/>
            </a:pPr>
            <a:r>
              <a:rPr lang="sk-SK" b="1" dirty="0" smtClean="0">
                <a:solidFill>
                  <a:schemeClr val="bg2">
                    <a:lumMod val="90000"/>
                  </a:schemeClr>
                </a:solidFill>
              </a:rPr>
              <a:t>Zloženia</a:t>
            </a:r>
          </a:p>
          <a:p>
            <a:pPr marL="1124712" lvl="2" indent="-457200">
              <a:buClr>
                <a:srgbClr val="613807"/>
              </a:buClr>
              <a:buFont typeface="+mj-lt"/>
              <a:buAutoNum type="alphaLcParenR"/>
            </a:pPr>
            <a:r>
              <a:rPr lang="sk-SK" b="1" dirty="0" smtClean="0">
                <a:solidFill>
                  <a:srgbClr val="613807"/>
                </a:solidFill>
              </a:rPr>
              <a:t>Jednoduché  - </a:t>
            </a:r>
            <a:r>
              <a:rPr lang="sk-SK" b="1" dirty="0" err="1" smtClean="0">
                <a:solidFill>
                  <a:srgbClr val="613807"/>
                </a:solidFill>
              </a:rPr>
              <a:t>acylglyceroly</a:t>
            </a:r>
            <a:r>
              <a:rPr lang="sk-SK" b="1" dirty="0" smtClean="0">
                <a:solidFill>
                  <a:srgbClr val="613807"/>
                </a:solidFill>
              </a:rPr>
              <a:t>, vosky</a:t>
            </a:r>
          </a:p>
          <a:p>
            <a:pPr marL="1124712" lvl="2" indent="-457200">
              <a:buClr>
                <a:srgbClr val="613807"/>
              </a:buClr>
              <a:buFont typeface="+mj-lt"/>
              <a:buAutoNum type="alphaLcParenR"/>
            </a:pPr>
            <a:r>
              <a:rPr lang="sk-SK" b="1" dirty="0" smtClean="0">
                <a:solidFill>
                  <a:srgbClr val="613807"/>
                </a:solidFill>
              </a:rPr>
              <a:t>Zložené – </a:t>
            </a:r>
            <a:r>
              <a:rPr lang="sk-SK" b="1" dirty="0" err="1" smtClean="0">
                <a:solidFill>
                  <a:srgbClr val="613807"/>
                </a:solidFill>
              </a:rPr>
              <a:t>fosfolipidy</a:t>
            </a:r>
            <a:r>
              <a:rPr lang="sk-SK" b="1" dirty="0" smtClean="0">
                <a:solidFill>
                  <a:srgbClr val="613807"/>
                </a:solidFill>
              </a:rPr>
              <a:t>, </a:t>
            </a:r>
            <a:r>
              <a:rPr lang="sk-SK" b="1" dirty="0" err="1" smtClean="0">
                <a:solidFill>
                  <a:srgbClr val="613807"/>
                </a:solidFill>
              </a:rPr>
              <a:t>glykolipidy</a:t>
            </a:r>
            <a:r>
              <a:rPr lang="sk-SK" b="1" dirty="0" smtClean="0">
                <a:solidFill>
                  <a:srgbClr val="613807"/>
                </a:solidFill>
              </a:rPr>
              <a:t>, </a:t>
            </a:r>
            <a:r>
              <a:rPr lang="sk-SK" b="1" dirty="0" err="1" smtClean="0">
                <a:solidFill>
                  <a:srgbClr val="613807"/>
                </a:solidFill>
              </a:rPr>
              <a:t>lipoproteíny</a:t>
            </a:r>
            <a:r>
              <a:rPr lang="sk-SK" b="1" dirty="0" smtClean="0">
                <a:solidFill>
                  <a:srgbClr val="613807"/>
                </a:solidFill>
              </a:rPr>
              <a:t>, </a:t>
            </a:r>
            <a:r>
              <a:rPr lang="sk-SK" b="1" dirty="0" err="1" smtClean="0">
                <a:solidFill>
                  <a:srgbClr val="613807"/>
                </a:solidFill>
              </a:rPr>
              <a:t>steroidy</a:t>
            </a:r>
            <a:r>
              <a:rPr lang="sk-SK" b="1" dirty="0" smtClean="0">
                <a:solidFill>
                  <a:srgbClr val="613807"/>
                </a:solidFill>
              </a:rPr>
              <a:t>, </a:t>
            </a:r>
            <a:r>
              <a:rPr lang="sk-SK" b="1" dirty="0" err="1" smtClean="0">
                <a:solidFill>
                  <a:srgbClr val="613807"/>
                </a:solidFill>
              </a:rPr>
              <a:t>karotenoidy</a:t>
            </a:r>
            <a:endParaRPr lang="sk-SK" b="1" dirty="0" smtClean="0">
              <a:solidFill>
                <a:srgbClr val="613807"/>
              </a:solidFill>
            </a:endParaRPr>
          </a:p>
        </p:txBody>
      </p:sp>
      <p:sp>
        <p:nvSpPr>
          <p:cNvPr id="4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6" name="Šípka doprava 5">
            <a:hlinkClick r:id="rId4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5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500174"/>
            <a:ext cx="8429684" cy="4389120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3200" dirty="0" smtClean="0">
                <a:solidFill>
                  <a:srgbClr val="613807"/>
                </a:solidFill>
              </a:rPr>
              <a:t>Majú nízke teploty topenia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3200" dirty="0" smtClean="0">
                <a:solidFill>
                  <a:srgbClr val="613807"/>
                </a:solidFill>
              </a:rPr>
              <a:t>Vplyvom tepla, svetla a mikroorganizmov – žltnú a zapáchajú(oxidácia  a rozklad na aldehydy a ketóny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3200" dirty="0" smtClean="0">
                <a:solidFill>
                  <a:srgbClr val="613807"/>
                </a:solidFill>
              </a:rPr>
              <a:t>Nie sú rozpustné vo vode, ale v organických rozpúšťadlách(lieh, acetón, éter,...)</a:t>
            </a:r>
          </a:p>
        </p:txBody>
      </p:sp>
      <p:sp>
        <p:nvSpPr>
          <p:cNvPr id="4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6" name="Šípka doprava 5">
            <a:hlinkClick r:id="rId4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5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Využitie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500174"/>
            <a:ext cx="8429684" cy="438912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bg2">
                    <a:lumMod val="90000"/>
                  </a:schemeClr>
                </a:solidFill>
              </a:rPr>
              <a:t>V potravinárstve</a:t>
            </a:r>
            <a:r>
              <a:rPr lang="sk-SK" sz="2800" dirty="0" smtClean="0">
                <a:solidFill>
                  <a:srgbClr val="613807"/>
                </a:solidFill>
              </a:rPr>
              <a:t>(úprava jedál, dochutenie)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bg2">
                    <a:lumMod val="90000"/>
                  </a:schemeClr>
                </a:solidFill>
              </a:rPr>
              <a:t>V medicíne a liečiteľstve</a:t>
            </a:r>
            <a:r>
              <a:rPr lang="sk-SK" sz="2800" dirty="0" smtClean="0">
                <a:solidFill>
                  <a:srgbClr val="613807"/>
                </a:solidFill>
              </a:rPr>
              <a:t>(</a:t>
            </a:r>
            <a:r>
              <a:rPr lang="sk-SK" sz="2800" dirty="0" err="1" smtClean="0">
                <a:solidFill>
                  <a:srgbClr val="613807"/>
                </a:solidFill>
              </a:rPr>
              <a:t>maste</a:t>
            </a:r>
            <a:r>
              <a:rPr lang="sk-SK" sz="2800" dirty="0" smtClean="0">
                <a:solidFill>
                  <a:srgbClr val="613807"/>
                </a:solidFill>
              </a:rPr>
              <a:t>, krémy, emulzie)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bg2">
                    <a:lumMod val="90000"/>
                  </a:schemeClr>
                </a:solidFill>
              </a:rPr>
              <a:t>V kozmetickom a farmaceutickom priemysle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bg2">
                    <a:lumMod val="90000"/>
                  </a:schemeClr>
                </a:solidFill>
              </a:rPr>
              <a:t>Pri výrobe pracích </a:t>
            </a:r>
            <a:r>
              <a:rPr lang="sk-SK" sz="2800" b="1" dirty="0" err="1" smtClean="0">
                <a:solidFill>
                  <a:schemeClr val="bg2">
                    <a:lumMod val="90000"/>
                  </a:schemeClr>
                </a:solidFill>
              </a:rPr>
              <a:t>praškov</a:t>
            </a:r>
            <a:r>
              <a:rPr lang="sk-SK" sz="2800" dirty="0" smtClean="0">
                <a:solidFill>
                  <a:srgbClr val="613807"/>
                </a:solidFill>
              </a:rPr>
              <a:t>(</a:t>
            </a:r>
            <a:r>
              <a:rPr lang="sk-SK" sz="2800" dirty="0" err="1" smtClean="0">
                <a:solidFill>
                  <a:srgbClr val="613807"/>
                </a:solidFill>
              </a:rPr>
              <a:t>tenzidy</a:t>
            </a:r>
            <a:r>
              <a:rPr lang="sk-SK" sz="2800" dirty="0" smtClean="0">
                <a:solidFill>
                  <a:srgbClr val="613807"/>
                </a:solidFill>
              </a:rPr>
              <a:t>  -</a:t>
            </a:r>
            <a:r>
              <a:rPr lang="sk-SK" sz="2800" dirty="0" err="1" smtClean="0">
                <a:solidFill>
                  <a:srgbClr val="613807"/>
                </a:solidFill>
              </a:rPr>
              <a:t>sulfonácia</a:t>
            </a:r>
            <a:r>
              <a:rPr lang="sk-SK" sz="2800" dirty="0" smtClean="0">
                <a:solidFill>
                  <a:srgbClr val="613807"/>
                </a:solidFill>
              </a:rPr>
              <a:t>)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bg2">
                    <a:lumMod val="90000"/>
                  </a:schemeClr>
                </a:solidFill>
              </a:rPr>
              <a:t>Pri výroba </a:t>
            </a:r>
            <a:r>
              <a:rPr lang="sk-SK" sz="2800" b="1" dirty="0" err="1" smtClean="0">
                <a:solidFill>
                  <a:schemeClr val="bg2">
                    <a:lumMod val="90000"/>
                  </a:schemeClr>
                </a:solidFill>
              </a:rPr>
              <a:t>bionafty</a:t>
            </a:r>
            <a:r>
              <a:rPr lang="sk-SK" sz="2800" dirty="0" smtClean="0">
                <a:solidFill>
                  <a:srgbClr val="613807"/>
                </a:solidFill>
              </a:rPr>
              <a:t>(z repkového oleja)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bg2">
                    <a:lumMod val="90000"/>
                  </a:schemeClr>
                </a:solidFill>
              </a:rPr>
              <a:t>Pri spracovaní plastických hmôt</a:t>
            </a:r>
            <a:r>
              <a:rPr lang="sk-SK" sz="2800" dirty="0" smtClean="0">
                <a:solidFill>
                  <a:srgbClr val="613807"/>
                </a:solidFill>
              </a:rPr>
              <a:t>(stabilizátory)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bg2">
                    <a:lumMod val="90000"/>
                  </a:schemeClr>
                </a:solidFill>
              </a:rPr>
              <a:t>Pri výrobe technických mazív</a:t>
            </a:r>
            <a:r>
              <a:rPr lang="sk-SK" sz="2800" dirty="0" smtClean="0">
                <a:solidFill>
                  <a:srgbClr val="613807"/>
                </a:solidFill>
              </a:rPr>
              <a:t>(</a:t>
            </a:r>
            <a:r>
              <a:rPr lang="sk-SK" sz="2800" dirty="0" err="1" smtClean="0">
                <a:solidFill>
                  <a:srgbClr val="613807"/>
                </a:solidFill>
              </a:rPr>
              <a:t>emulgátory</a:t>
            </a:r>
            <a:r>
              <a:rPr lang="sk-SK" sz="2800" dirty="0" smtClean="0">
                <a:solidFill>
                  <a:srgbClr val="613807"/>
                </a:solidFill>
              </a:rPr>
              <a:t>)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bg2">
                    <a:lumMod val="90000"/>
                  </a:schemeClr>
                </a:solidFill>
              </a:rPr>
              <a:t>Pri výrobe nitroglycerínu</a:t>
            </a:r>
            <a:r>
              <a:rPr lang="sk-SK" sz="2800" dirty="0" smtClean="0">
                <a:solidFill>
                  <a:srgbClr val="613807"/>
                </a:solidFill>
              </a:rPr>
              <a:t>(výbušnina)</a:t>
            </a:r>
          </a:p>
        </p:txBody>
      </p:sp>
      <p:sp>
        <p:nvSpPr>
          <p:cNvPr id="4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6" name="Šípka doprava 5">
            <a:hlinkClick r:id="rId4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5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Reakcie – stužovanie olejov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285860"/>
            <a:ext cx="8429684" cy="4603434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3200" b="1" dirty="0" smtClean="0">
                <a:solidFill>
                  <a:schemeClr val="bg2">
                    <a:lumMod val="90000"/>
                  </a:schemeClr>
                </a:solidFill>
              </a:rPr>
              <a:t>Stužovanie olejov -</a:t>
            </a:r>
            <a:r>
              <a:rPr lang="sk-SK" sz="3200" b="1" dirty="0" err="1" smtClean="0">
                <a:solidFill>
                  <a:schemeClr val="bg2">
                    <a:lumMod val="90000"/>
                  </a:schemeClr>
                </a:solidFill>
              </a:rPr>
              <a:t>hydrogenácia</a:t>
            </a:r>
            <a:endParaRPr lang="sk-SK" sz="3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2</a:t>
            </a:r>
            <a:r>
              <a:rPr lang="sk-SK" sz="2800" b="1" dirty="0" smtClean="0">
                <a:solidFill>
                  <a:srgbClr val="613807"/>
                </a:solidFill>
              </a:rPr>
              <a:t>C – O – COC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17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33</a:t>
            </a:r>
            <a:r>
              <a:rPr lang="sk-SK" sz="2800" b="1" dirty="0" smtClean="0">
                <a:solidFill>
                  <a:srgbClr val="613807"/>
                </a:solidFill>
              </a:rPr>
              <a:t> 		  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2</a:t>
            </a:r>
            <a:r>
              <a:rPr lang="sk-SK" sz="2800" b="1" dirty="0" smtClean="0">
                <a:solidFill>
                  <a:srgbClr val="613807"/>
                </a:solidFill>
              </a:rPr>
              <a:t>C – O – COC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17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35</a:t>
            </a:r>
            <a:r>
              <a:rPr lang="sk-SK" sz="2800" b="1" dirty="0" smtClean="0">
                <a:solidFill>
                  <a:srgbClr val="613807"/>
                </a:solidFill>
              </a:rPr>
              <a:t>        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H  C – O – COC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17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33</a:t>
            </a:r>
            <a:r>
              <a:rPr lang="sk-SK" sz="2800" b="1" dirty="0" smtClean="0">
                <a:solidFill>
                  <a:srgbClr val="613807"/>
                </a:solidFill>
              </a:rPr>
              <a:t>  + </a:t>
            </a:r>
            <a:r>
              <a:rPr lang="sk-SK" sz="2800" b="1" dirty="0" smtClean="0">
                <a:solidFill>
                  <a:srgbClr val="613807"/>
                </a:solidFill>
                <a:latin typeface="Times New Roman" pitchFamily="18" charset="0"/>
                <a:cs typeface="Times New Roman" pitchFamily="18" charset="0"/>
              </a:rPr>
              <a:t>3H</a:t>
            </a:r>
            <a:r>
              <a:rPr lang="sk-SK" sz="2800" b="1" baseline="-25000" dirty="0" smtClean="0">
                <a:solidFill>
                  <a:srgbClr val="613807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800" b="1" dirty="0" smtClean="0">
                <a:solidFill>
                  <a:srgbClr val="61380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613807"/>
                </a:solidFill>
                <a:sym typeface="Wingdings" pitchFamily="2" charset="2"/>
              </a:rPr>
              <a:t> </a:t>
            </a:r>
            <a:r>
              <a:rPr lang="sk-SK" sz="2800" b="1" dirty="0" smtClean="0">
                <a:solidFill>
                  <a:srgbClr val="613807"/>
                </a:solidFill>
              </a:rPr>
              <a:t>H  C – O – COC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17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35</a:t>
            </a:r>
            <a:r>
              <a:rPr lang="sk-SK" sz="2800" b="1" dirty="0" smtClean="0">
                <a:solidFill>
                  <a:srgbClr val="613807"/>
                </a:solidFill>
              </a:rPr>
              <a:t>                          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2</a:t>
            </a:r>
            <a:r>
              <a:rPr lang="sk-SK" sz="2800" b="1" dirty="0" smtClean="0">
                <a:solidFill>
                  <a:srgbClr val="613807"/>
                </a:solidFill>
              </a:rPr>
              <a:t>C – O – COC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17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33</a:t>
            </a:r>
            <a:r>
              <a:rPr lang="sk-SK" sz="2800" b="1" dirty="0" smtClean="0">
                <a:solidFill>
                  <a:srgbClr val="613807"/>
                </a:solidFill>
              </a:rPr>
              <a:t> 		  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2</a:t>
            </a:r>
            <a:r>
              <a:rPr lang="sk-SK" sz="2800" b="1" dirty="0" smtClean="0">
                <a:solidFill>
                  <a:srgbClr val="613807"/>
                </a:solidFill>
              </a:rPr>
              <a:t>C – O – COC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17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35</a:t>
            </a:r>
            <a:endParaRPr lang="sk-SK" sz="2800" b="1" dirty="0" smtClean="0">
              <a:solidFill>
                <a:srgbClr val="613807"/>
              </a:solidFill>
            </a:endParaRP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                                                                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							 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sk-SK" sz="3200" dirty="0" smtClean="0">
                <a:solidFill>
                  <a:srgbClr val="613807"/>
                </a:solidFill>
              </a:rPr>
              <a:t>   </a:t>
            </a:r>
          </a:p>
        </p:txBody>
      </p:sp>
      <p:cxnSp>
        <p:nvCxnSpPr>
          <p:cNvPr id="7" name="Rovná spojnica 6"/>
          <p:cNvCxnSpPr/>
          <p:nvPr/>
        </p:nvCxnSpPr>
        <p:spPr>
          <a:xfrm rot="5400000">
            <a:off x="1035819" y="2393149"/>
            <a:ext cx="215108" cy="794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5400000">
            <a:off x="1035819" y="2893215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5357818" y="3429000"/>
            <a:ext cx="2947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solidFill>
                  <a:schemeClr val="bg2">
                    <a:lumMod val="90000"/>
                  </a:schemeClr>
                </a:solidFill>
              </a:rPr>
              <a:t>tristearid</a:t>
            </a:r>
            <a:r>
              <a:rPr lang="sk-SK" sz="2400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sk-SK" sz="2400" b="1" dirty="0" err="1" smtClean="0">
                <a:solidFill>
                  <a:schemeClr val="bg2">
                    <a:lumMod val="90000"/>
                  </a:schemeClr>
                </a:solidFill>
              </a:rPr>
              <a:t>glycerolu</a:t>
            </a:r>
            <a:endParaRPr lang="sk-SK" sz="24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sk-SK" sz="2400" b="1" dirty="0" smtClean="0">
                <a:solidFill>
                  <a:schemeClr val="bg2">
                    <a:lumMod val="90000"/>
                  </a:schemeClr>
                </a:solidFill>
              </a:rPr>
              <a:t>             (tuk)</a:t>
            </a:r>
            <a:endParaRPr lang="sk-SK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857224" y="3429000"/>
            <a:ext cx="27515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solidFill>
                  <a:schemeClr val="bg2">
                    <a:lumMod val="90000"/>
                  </a:schemeClr>
                </a:solidFill>
              </a:rPr>
              <a:t>trioleid</a:t>
            </a:r>
            <a:r>
              <a:rPr lang="sk-SK" sz="2400" b="1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sk-SK" sz="2400" b="1" dirty="0" err="1" smtClean="0">
                <a:solidFill>
                  <a:schemeClr val="bg2">
                    <a:lumMod val="90000"/>
                  </a:schemeClr>
                </a:solidFill>
              </a:rPr>
              <a:t>glycerolu</a:t>
            </a:r>
            <a:endParaRPr lang="sk-SK" sz="24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sk-SK" sz="2400" b="1" dirty="0" smtClean="0">
                <a:solidFill>
                  <a:schemeClr val="bg2">
                    <a:lumMod val="90000"/>
                  </a:schemeClr>
                </a:solidFill>
              </a:rPr>
              <a:t>            (olej)</a:t>
            </a:r>
            <a:endParaRPr lang="sk-SK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28596" y="4071942"/>
            <a:ext cx="62151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613807"/>
                </a:solidFill>
              </a:rPr>
              <a:t>Pri tejto reakcií reaguje olej, v ktorom prevažuje kyselina olejová, s vodíkom, pričom dôjde k nasýteniu dvojitej väzby v uhlíkovom reťazci tejto kyseliny a nenasýtená kyselina sa zmení na nasýtenú kyselinu </a:t>
            </a:r>
            <a:r>
              <a:rPr lang="sk-SK" sz="2400" dirty="0" err="1" smtClean="0">
                <a:solidFill>
                  <a:srgbClr val="613807"/>
                </a:solidFill>
              </a:rPr>
              <a:t>stearovú</a:t>
            </a:r>
            <a:r>
              <a:rPr lang="sk-SK" sz="2400" dirty="0" smtClean="0">
                <a:solidFill>
                  <a:srgbClr val="613807"/>
                </a:solidFill>
              </a:rPr>
              <a:t>. </a:t>
            </a:r>
            <a:endParaRPr lang="sk-SK" sz="2400" dirty="0">
              <a:solidFill>
                <a:srgbClr val="613807"/>
              </a:solidFill>
            </a:endParaRPr>
          </a:p>
        </p:txBody>
      </p:sp>
      <p:cxnSp>
        <p:nvCxnSpPr>
          <p:cNvPr id="13" name="Rovná spojnica 12"/>
          <p:cNvCxnSpPr/>
          <p:nvPr/>
        </p:nvCxnSpPr>
        <p:spPr>
          <a:xfrm rot="5400000">
            <a:off x="5750727" y="2393149"/>
            <a:ext cx="215108" cy="794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 rot="5400000">
            <a:off x="5750727" y="2893215"/>
            <a:ext cx="215108" cy="794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16" name="Šípka doprava 15">
            <a:hlinkClick r:id="rId4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9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5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86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Reakcie - zmydelňovanie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285860"/>
            <a:ext cx="8429684" cy="4603434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sk-SK" sz="3200" b="1" dirty="0" smtClean="0">
                <a:solidFill>
                  <a:schemeClr val="bg2">
                    <a:lumMod val="90000"/>
                  </a:schemeClr>
                </a:solidFill>
              </a:rPr>
              <a:t>Zmydelňovanie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	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2</a:t>
            </a:r>
            <a:r>
              <a:rPr lang="sk-SK" sz="2800" b="1" dirty="0" smtClean="0">
                <a:solidFill>
                  <a:srgbClr val="613807"/>
                </a:solidFill>
              </a:rPr>
              <a:t>C – O – COC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15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31</a:t>
            </a:r>
            <a:r>
              <a:rPr lang="sk-SK" sz="2800" b="1" dirty="0" smtClean="0">
                <a:solidFill>
                  <a:srgbClr val="613807"/>
                </a:solidFill>
              </a:rPr>
              <a:t>                           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	H  C – O – COC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15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31</a:t>
            </a:r>
            <a:r>
              <a:rPr lang="sk-SK" sz="2800" b="1" dirty="0" smtClean="0">
                <a:solidFill>
                  <a:srgbClr val="613807"/>
                </a:solidFill>
              </a:rPr>
              <a:t>  + NaOH </a:t>
            </a:r>
            <a:r>
              <a:rPr lang="sk-SK" sz="2800" b="1" dirty="0" smtClean="0">
                <a:solidFill>
                  <a:srgbClr val="613807"/>
                </a:solidFill>
                <a:sym typeface="Wingdings" pitchFamily="2" charset="2"/>
              </a:rPr>
              <a:t></a:t>
            </a:r>
            <a:r>
              <a:rPr lang="sk-SK" sz="2800" b="1" dirty="0" smtClean="0">
                <a:solidFill>
                  <a:srgbClr val="613807"/>
                </a:solidFill>
              </a:rPr>
              <a:t>                        +  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	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2</a:t>
            </a:r>
            <a:r>
              <a:rPr lang="sk-SK" sz="2800" b="1" dirty="0" smtClean="0">
                <a:solidFill>
                  <a:srgbClr val="613807"/>
                </a:solidFill>
              </a:rPr>
              <a:t>C – O – COC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15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31</a:t>
            </a:r>
            <a:r>
              <a:rPr lang="sk-SK" sz="2800" b="1" dirty="0" smtClean="0">
                <a:solidFill>
                  <a:srgbClr val="613807"/>
                </a:solidFill>
              </a:rPr>
              <a:t> 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                                                                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613807"/>
                </a:solidFill>
              </a:rPr>
              <a:t>							 + </a:t>
            </a:r>
            <a:r>
              <a:rPr lang="sk-SK" sz="2800" b="1" dirty="0" smtClean="0">
                <a:solidFill>
                  <a:srgbClr val="613807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sz="2800" b="1" dirty="0" smtClean="0">
                <a:solidFill>
                  <a:srgbClr val="613807"/>
                </a:solidFill>
              </a:rPr>
              <a:t>C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15</a:t>
            </a:r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31</a:t>
            </a:r>
            <a:r>
              <a:rPr lang="sk-SK" sz="2800" b="1" dirty="0" smtClean="0">
                <a:solidFill>
                  <a:srgbClr val="613807"/>
                </a:solidFill>
              </a:rPr>
              <a:t>COONa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sk-SK" sz="3200" dirty="0" smtClean="0">
                <a:solidFill>
                  <a:srgbClr val="613807"/>
                </a:solidFill>
              </a:rPr>
              <a:t>   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286512" y="1643050"/>
            <a:ext cx="19288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2</a:t>
            </a:r>
            <a:r>
              <a:rPr lang="sk-SK" sz="2800" b="1" dirty="0" smtClean="0">
                <a:solidFill>
                  <a:srgbClr val="613807"/>
                </a:solidFill>
              </a:rPr>
              <a:t>C - OH</a:t>
            </a:r>
          </a:p>
          <a:p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  </a:t>
            </a:r>
            <a:r>
              <a:rPr lang="sk-SK" sz="2800" b="1" dirty="0" smtClean="0">
                <a:solidFill>
                  <a:srgbClr val="613807"/>
                </a:solidFill>
              </a:rPr>
              <a:t>C - OH</a:t>
            </a:r>
          </a:p>
          <a:p>
            <a:r>
              <a:rPr lang="sk-SK" sz="2800" b="1" dirty="0" smtClean="0">
                <a:solidFill>
                  <a:srgbClr val="613807"/>
                </a:solidFill>
              </a:rPr>
              <a:t>H</a:t>
            </a:r>
            <a:r>
              <a:rPr lang="sk-SK" sz="2800" b="1" baseline="-25000" dirty="0" smtClean="0">
                <a:solidFill>
                  <a:srgbClr val="613807"/>
                </a:solidFill>
              </a:rPr>
              <a:t>2</a:t>
            </a:r>
            <a:r>
              <a:rPr lang="sk-SK" sz="2800" b="1" dirty="0" smtClean="0">
                <a:solidFill>
                  <a:srgbClr val="613807"/>
                </a:solidFill>
              </a:rPr>
              <a:t>C - OH</a:t>
            </a:r>
          </a:p>
          <a:p>
            <a:endParaRPr lang="sk-SK" dirty="0"/>
          </a:p>
        </p:txBody>
      </p:sp>
      <p:cxnSp>
        <p:nvCxnSpPr>
          <p:cNvPr id="7" name="Rovná spojnica 6"/>
          <p:cNvCxnSpPr/>
          <p:nvPr/>
        </p:nvCxnSpPr>
        <p:spPr>
          <a:xfrm rot="5400000">
            <a:off x="1321571" y="2393149"/>
            <a:ext cx="215108" cy="794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5400000">
            <a:off x="1321571" y="2893215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rot="5400000">
            <a:off x="6858413" y="2357033"/>
            <a:ext cx="142876" cy="794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rot="5400000">
            <a:off x="6858413" y="2785661"/>
            <a:ext cx="142876" cy="794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6429388" y="3214686"/>
            <a:ext cx="1319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solidFill>
                  <a:schemeClr val="bg2">
                    <a:lumMod val="90000"/>
                  </a:schemeClr>
                </a:solidFill>
              </a:rPr>
              <a:t>glycerol</a:t>
            </a:r>
            <a:endParaRPr lang="sk-SK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6000760" y="4357694"/>
            <a:ext cx="2917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err="1" smtClean="0">
                <a:solidFill>
                  <a:schemeClr val="bg2">
                    <a:lumMod val="90000"/>
                  </a:schemeClr>
                </a:solidFill>
              </a:rPr>
              <a:t>Palmitan</a:t>
            </a:r>
            <a:r>
              <a:rPr lang="sk-SK" sz="2000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sk-SK" sz="2000" b="1" dirty="0" err="1" smtClean="0">
                <a:solidFill>
                  <a:schemeClr val="bg2">
                    <a:lumMod val="90000"/>
                  </a:schemeClr>
                </a:solidFill>
              </a:rPr>
              <a:t>sódny-mydlo</a:t>
            </a:r>
            <a:endParaRPr lang="sk-SK" sz="2000" b="1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857224" y="3286124"/>
            <a:ext cx="3266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solidFill>
                  <a:schemeClr val="bg2">
                    <a:lumMod val="90000"/>
                  </a:schemeClr>
                </a:solidFill>
              </a:rPr>
              <a:t>tripalmitid</a:t>
            </a:r>
            <a:r>
              <a:rPr lang="sk-SK" sz="2400" b="1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sk-SK" sz="2400" b="1" dirty="0" err="1" smtClean="0">
                <a:solidFill>
                  <a:schemeClr val="bg2">
                    <a:lumMod val="90000"/>
                  </a:schemeClr>
                </a:solidFill>
              </a:rPr>
              <a:t>glycerolu</a:t>
            </a:r>
            <a:endParaRPr lang="sk-SK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42844" y="3786190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613807"/>
                </a:solidFill>
              </a:rPr>
              <a:t>Pri tejto reakcií reaguje lipid s hydroxidom </a:t>
            </a:r>
            <a:r>
              <a:rPr lang="sk-SK" sz="2400" dirty="0" err="1" smtClean="0">
                <a:solidFill>
                  <a:srgbClr val="613807"/>
                </a:solidFill>
              </a:rPr>
              <a:t>sódnym</a:t>
            </a:r>
            <a:r>
              <a:rPr lang="sk-SK" sz="2400" dirty="0" smtClean="0">
                <a:solidFill>
                  <a:srgbClr val="613807"/>
                </a:solidFill>
              </a:rPr>
              <a:t> alebo draselným, pričom vzniká </a:t>
            </a:r>
            <a:r>
              <a:rPr lang="sk-SK" sz="2400" dirty="0" err="1" smtClean="0">
                <a:solidFill>
                  <a:srgbClr val="613807"/>
                </a:solidFill>
              </a:rPr>
              <a:t>glycerol</a:t>
            </a:r>
            <a:r>
              <a:rPr lang="sk-SK" sz="2400" dirty="0" smtClean="0">
                <a:solidFill>
                  <a:srgbClr val="613807"/>
                </a:solidFill>
              </a:rPr>
              <a:t> a mydlo, čo je </a:t>
            </a:r>
            <a:r>
              <a:rPr lang="sk-SK" sz="2400" dirty="0" err="1" smtClean="0">
                <a:solidFill>
                  <a:srgbClr val="613807"/>
                </a:solidFill>
              </a:rPr>
              <a:t>sódna</a:t>
            </a:r>
            <a:r>
              <a:rPr lang="sk-SK" sz="2400" dirty="0" smtClean="0">
                <a:solidFill>
                  <a:srgbClr val="613807"/>
                </a:solidFill>
              </a:rPr>
              <a:t> alebo draselná soľ </a:t>
            </a:r>
            <a:r>
              <a:rPr lang="sk-SK" sz="2400" dirty="0" err="1" smtClean="0">
                <a:solidFill>
                  <a:srgbClr val="613807"/>
                </a:solidFill>
              </a:rPr>
              <a:t>vyšej</a:t>
            </a:r>
            <a:r>
              <a:rPr lang="sk-SK" sz="2400" dirty="0" smtClean="0">
                <a:solidFill>
                  <a:srgbClr val="613807"/>
                </a:solidFill>
              </a:rPr>
              <a:t> mastnej (karboxylovej) kyseliny </a:t>
            </a:r>
            <a:endParaRPr lang="sk-SK" sz="2400" dirty="0">
              <a:solidFill>
                <a:srgbClr val="613807"/>
              </a:solidFill>
            </a:endParaRPr>
          </a:p>
        </p:txBody>
      </p:sp>
      <p:sp>
        <p:nvSpPr>
          <p:cNvPr id="13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sp>
        <p:nvSpPr>
          <p:cNvPr id="19" name="Šípka doprava 18">
            <a:hlinkClick r:id="rId4" action="ppaction://hlinksldjump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0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rId5" action="ppaction://hlinksldjump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pic>
        <p:nvPicPr>
          <p:cNvPr id="21" name="Obrázok 20" descr="mydlo_jadrové.jp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2264" y="4786322"/>
            <a:ext cx="1914468" cy="1196787"/>
          </a:xfrm>
          <a:prstGeom prst="rect">
            <a:avLst/>
          </a:prstGeom>
        </p:spPr>
      </p:pic>
      <p:pic>
        <p:nvPicPr>
          <p:cNvPr id="22" name="Obrázok 21" descr="mydlá_kozmetické.jpg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57620" y="5286388"/>
            <a:ext cx="1928826" cy="124357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706</Words>
  <Application>Microsoft Office PowerPoint</Application>
  <PresentationFormat>Prezentácia na obrazovke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Tok</vt:lpstr>
      <vt:lpstr>LIPIDY</vt:lpstr>
      <vt:lpstr>OBSAH</vt:lpstr>
      <vt:lpstr>Definícia</vt:lpstr>
      <vt:lpstr>Funkcia</vt:lpstr>
      <vt:lpstr>Rozdelenie</vt:lpstr>
      <vt:lpstr>Vlastnosti</vt:lpstr>
      <vt:lpstr>Využitie</vt:lpstr>
      <vt:lpstr>Reakcie – stužovanie olejov</vt:lpstr>
      <vt:lpstr>Reakcie - zmydelňovanie</vt:lpstr>
      <vt:lpstr>Ukladanie v organizme</vt:lpstr>
      <vt:lpstr>Ukladanie v organizme</vt:lpstr>
      <vt:lpstr>Cholesterol a zdravie</vt:lpstr>
      <vt:lpstr>LDL a HDL cholesterol</vt:lpstr>
      <vt:lpstr>Cholesterol v krvi</vt:lpstr>
      <vt:lpstr>Kontrolné otázky</vt:lpstr>
      <vt:lpstr>Ďakujeme za pozornosť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</dc:title>
  <dc:creator>SB</dc:creator>
  <cp:lastModifiedBy>Ucitel1</cp:lastModifiedBy>
  <cp:revision>25</cp:revision>
  <dcterms:created xsi:type="dcterms:W3CDTF">2014-04-04T10:37:12Z</dcterms:created>
  <dcterms:modified xsi:type="dcterms:W3CDTF">2015-03-11T19:58:33Z</dcterms:modified>
</cp:coreProperties>
</file>