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1" r:id="rId5"/>
    <p:sldId id="272" r:id="rId6"/>
    <p:sldId id="273" r:id="rId7"/>
    <p:sldId id="270" r:id="rId8"/>
    <p:sldId id="277" r:id="rId9"/>
    <p:sldId id="282" r:id="rId10"/>
    <p:sldId id="264" r:id="rId11"/>
    <p:sldId id="265" r:id="rId12"/>
    <p:sldId id="259" r:id="rId13"/>
    <p:sldId id="274" r:id="rId14"/>
    <p:sldId id="275" r:id="rId15"/>
    <p:sldId id="276" r:id="rId16"/>
    <p:sldId id="278" r:id="rId17"/>
    <p:sldId id="267" r:id="rId18"/>
    <p:sldId id="283" r:id="rId19"/>
    <p:sldId id="284" r:id="rId20"/>
    <p:sldId id="285" r:id="rId21"/>
    <p:sldId id="279" r:id="rId22"/>
    <p:sldId id="280" r:id="rId23"/>
    <p:sldId id="287" r:id="rId24"/>
    <p:sldId id="289" r:id="rId25"/>
    <p:sldId id="290" r:id="rId26"/>
    <p:sldId id="291" r:id="rId27"/>
    <p:sldId id="293" r:id="rId28"/>
    <p:sldId id="288" r:id="rId29"/>
    <p:sldId id="281" r:id="rId30"/>
    <p:sldId id="286" r:id="rId31"/>
    <p:sldId id="292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3E82"/>
    <a:srgbClr val="FFFF99"/>
    <a:srgbClr val="FFDDFF"/>
    <a:srgbClr val="CEFCFE"/>
    <a:srgbClr val="50EA36"/>
    <a:srgbClr val="CCFD5F"/>
    <a:srgbClr val="ABF648"/>
    <a:srgbClr val="FFCCFF"/>
    <a:srgbClr val="DCFE90"/>
    <a:srgbClr val="ADF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E96458-2AF7-4B4F-B164-B53CBD3E91FE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60864A48-5D86-4775-86D7-F414DF044009}">
      <dgm:prSet phldrT="[Tekst]"/>
      <dgm:spPr/>
      <dgm:t>
        <a:bodyPr/>
        <a:lstStyle/>
        <a:p>
          <a:r>
            <a:rPr lang="pl-PL" dirty="0" smtClean="0"/>
            <a:t>ZAJĘCIA PRAKTYCZNE</a:t>
          </a:r>
          <a:endParaRPr lang="pl-PL" dirty="0"/>
        </a:p>
      </dgm:t>
    </dgm:pt>
    <dgm:pt modelId="{B55ACAB9-E589-4B13-80AF-4E866DD0AC52}" type="parTrans" cxnId="{6B87AB34-AB26-47BE-8707-532AA7EF17ED}">
      <dgm:prSet/>
      <dgm:spPr/>
      <dgm:t>
        <a:bodyPr/>
        <a:lstStyle/>
        <a:p>
          <a:endParaRPr lang="pl-PL"/>
        </a:p>
      </dgm:t>
    </dgm:pt>
    <dgm:pt modelId="{DDD11DB3-210A-46FE-AD26-A9EC45EF5630}" type="sibTrans" cxnId="{6B87AB34-AB26-47BE-8707-532AA7EF17ED}">
      <dgm:prSet/>
      <dgm:spPr/>
      <dgm:t>
        <a:bodyPr/>
        <a:lstStyle/>
        <a:p>
          <a:endParaRPr lang="pl-PL"/>
        </a:p>
      </dgm:t>
    </dgm:pt>
    <dgm:pt modelId="{00BBDF40-C567-4B69-8B32-54C216529B58}">
      <dgm:prSet phldrT="[Tekst]"/>
      <dgm:spPr/>
      <dgm:t>
        <a:bodyPr/>
        <a:lstStyle/>
        <a:p>
          <a:r>
            <a:rPr lang="pl-PL" dirty="0" smtClean="0"/>
            <a:t>PRAKTYKI ZAWODOWE</a:t>
          </a:r>
          <a:endParaRPr lang="pl-PL" dirty="0"/>
        </a:p>
      </dgm:t>
    </dgm:pt>
    <dgm:pt modelId="{E9D1B888-B3AA-444D-A846-78A23BCB972F}" type="parTrans" cxnId="{EF48AC67-28C2-48BC-8902-503DBA9822CF}">
      <dgm:prSet/>
      <dgm:spPr/>
      <dgm:t>
        <a:bodyPr/>
        <a:lstStyle/>
        <a:p>
          <a:endParaRPr lang="pl-PL"/>
        </a:p>
      </dgm:t>
    </dgm:pt>
    <dgm:pt modelId="{4F40FAFC-3433-4CC6-A6D1-1758DA73DF39}" type="sibTrans" cxnId="{EF48AC67-28C2-48BC-8902-503DBA9822CF}">
      <dgm:prSet/>
      <dgm:spPr/>
      <dgm:t>
        <a:bodyPr/>
        <a:lstStyle/>
        <a:p>
          <a:endParaRPr lang="pl-PL"/>
        </a:p>
      </dgm:t>
    </dgm:pt>
    <dgm:pt modelId="{953D9D36-68D3-4176-992C-409D0C068DDD}">
      <dgm:prSet phldrT="[Tekst]"/>
      <dgm:spPr/>
      <dgm:t>
        <a:bodyPr/>
        <a:lstStyle/>
        <a:p>
          <a:r>
            <a:rPr lang="pl-PL" dirty="0" smtClean="0"/>
            <a:t>STAŻE</a:t>
          </a:r>
          <a:endParaRPr lang="pl-PL" dirty="0"/>
        </a:p>
      </dgm:t>
    </dgm:pt>
    <dgm:pt modelId="{AE10C2C7-A1A8-4E57-A50E-CE27456D6DD7}" type="parTrans" cxnId="{6073E8AE-7130-47CD-AF35-AC89FAF76EF0}">
      <dgm:prSet/>
      <dgm:spPr/>
      <dgm:t>
        <a:bodyPr/>
        <a:lstStyle/>
        <a:p>
          <a:endParaRPr lang="pl-PL"/>
        </a:p>
      </dgm:t>
    </dgm:pt>
    <dgm:pt modelId="{17249BB6-656F-482B-BDEF-B17D5BB371F1}" type="sibTrans" cxnId="{6073E8AE-7130-47CD-AF35-AC89FAF76EF0}">
      <dgm:prSet/>
      <dgm:spPr/>
      <dgm:t>
        <a:bodyPr/>
        <a:lstStyle/>
        <a:p>
          <a:endParaRPr lang="pl-PL"/>
        </a:p>
      </dgm:t>
    </dgm:pt>
    <dgm:pt modelId="{1C7EBAE0-8987-4B3E-961E-DF291EE5BDB6}" type="pres">
      <dgm:prSet presAssocID="{20E96458-2AF7-4B4F-B164-B53CBD3E91FE}" presName="CompostProcess" presStyleCnt="0">
        <dgm:presLayoutVars>
          <dgm:dir/>
          <dgm:resizeHandles val="exact"/>
        </dgm:presLayoutVars>
      </dgm:prSet>
      <dgm:spPr/>
    </dgm:pt>
    <dgm:pt modelId="{351A99F9-9342-4468-8A31-FC118536D94A}" type="pres">
      <dgm:prSet presAssocID="{20E96458-2AF7-4B4F-B164-B53CBD3E91FE}" presName="arrow" presStyleLbl="bgShp" presStyleIdx="0" presStyleCnt="1" custLinFactNeighborX="8824" custLinFactNeighborY="2199"/>
      <dgm:spPr/>
      <dgm:t>
        <a:bodyPr/>
        <a:lstStyle/>
        <a:p>
          <a:endParaRPr lang="pl-PL"/>
        </a:p>
      </dgm:t>
    </dgm:pt>
    <dgm:pt modelId="{49E597A3-7A9F-4576-977B-1AB822497255}" type="pres">
      <dgm:prSet presAssocID="{20E96458-2AF7-4B4F-B164-B53CBD3E91FE}" presName="linearProcess" presStyleCnt="0"/>
      <dgm:spPr/>
    </dgm:pt>
    <dgm:pt modelId="{D25B993A-8AEB-42EA-893D-4A68FFA9E3CD}" type="pres">
      <dgm:prSet presAssocID="{60864A48-5D86-4775-86D7-F414DF04400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785B07-AB61-44CB-AE8C-450AB0CFC639}" type="pres">
      <dgm:prSet presAssocID="{DDD11DB3-210A-46FE-AD26-A9EC45EF5630}" presName="sibTrans" presStyleCnt="0"/>
      <dgm:spPr/>
    </dgm:pt>
    <dgm:pt modelId="{92DD45BA-73CD-4BF4-B46B-25CC20BD8C71}" type="pres">
      <dgm:prSet presAssocID="{00BBDF40-C567-4B69-8B32-54C216529B58}" presName="textNode" presStyleLbl="node1" presStyleIdx="1" presStyleCnt="3" custLinFactNeighborY="218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FC6601-50D1-46C4-B075-79974B6755E9}" type="pres">
      <dgm:prSet presAssocID="{4F40FAFC-3433-4CC6-A6D1-1758DA73DF39}" presName="sibTrans" presStyleCnt="0"/>
      <dgm:spPr/>
    </dgm:pt>
    <dgm:pt modelId="{180D1542-935D-4679-8604-34D48B63E33B}" type="pres">
      <dgm:prSet presAssocID="{953D9D36-68D3-4176-992C-409D0C068DD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DE445DA-0817-4200-8822-288BAB4694FD}" type="presOf" srcId="{20E96458-2AF7-4B4F-B164-B53CBD3E91FE}" destId="{1C7EBAE0-8987-4B3E-961E-DF291EE5BDB6}" srcOrd="0" destOrd="0" presId="urn:microsoft.com/office/officeart/2005/8/layout/hProcess9"/>
    <dgm:cxn modelId="{6073E8AE-7130-47CD-AF35-AC89FAF76EF0}" srcId="{20E96458-2AF7-4B4F-B164-B53CBD3E91FE}" destId="{953D9D36-68D3-4176-992C-409D0C068DDD}" srcOrd="2" destOrd="0" parTransId="{AE10C2C7-A1A8-4E57-A50E-CE27456D6DD7}" sibTransId="{17249BB6-656F-482B-BDEF-B17D5BB371F1}"/>
    <dgm:cxn modelId="{79550F24-0F24-4C1F-B3B1-818BD0BF617D}" type="presOf" srcId="{00BBDF40-C567-4B69-8B32-54C216529B58}" destId="{92DD45BA-73CD-4BF4-B46B-25CC20BD8C71}" srcOrd="0" destOrd="0" presId="urn:microsoft.com/office/officeart/2005/8/layout/hProcess9"/>
    <dgm:cxn modelId="{6B87AB34-AB26-47BE-8707-532AA7EF17ED}" srcId="{20E96458-2AF7-4B4F-B164-B53CBD3E91FE}" destId="{60864A48-5D86-4775-86D7-F414DF044009}" srcOrd="0" destOrd="0" parTransId="{B55ACAB9-E589-4B13-80AF-4E866DD0AC52}" sibTransId="{DDD11DB3-210A-46FE-AD26-A9EC45EF5630}"/>
    <dgm:cxn modelId="{A7060B20-3E81-429A-9C45-1BD889AD46EA}" type="presOf" srcId="{953D9D36-68D3-4176-992C-409D0C068DDD}" destId="{180D1542-935D-4679-8604-34D48B63E33B}" srcOrd="0" destOrd="0" presId="urn:microsoft.com/office/officeart/2005/8/layout/hProcess9"/>
    <dgm:cxn modelId="{EF48AC67-28C2-48BC-8902-503DBA9822CF}" srcId="{20E96458-2AF7-4B4F-B164-B53CBD3E91FE}" destId="{00BBDF40-C567-4B69-8B32-54C216529B58}" srcOrd="1" destOrd="0" parTransId="{E9D1B888-B3AA-444D-A846-78A23BCB972F}" sibTransId="{4F40FAFC-3433-4CC6-A6D1-1758DA73DF39}"/>
    <dgm:cxn modelId="{AE52D2B9-B395-43C8-A3A1-34B1EB69E134}" type="presOf" srcId="{60864A48-5D86-4775-86D7-F414DF044009}" destId="{D25B993A-8AEB-42EA-893D-4A68FFA9E3CD}" srcOrd="0" destOrd="0" presId="urn:microsoft.com/office/officeart/2005/8/layout/hProcess9"/>
    <dgm:cxn modelId="{CAC41FB7-311D-46AA-AB00-E8434EA58B99}" type="presParOf" srcId="{1C7EBAE0-8987-4B3E-961E-DF291EE5BDB6}" destId="{351A99F9-9342-4468-8A31-FC118536D94A}" srcOrd="0" destOrd="0" presId="urn:microsoft.com/office/officeart/2005/8/layout/hProcess9"/>
    <dgm:cxn modelId="{9F5B7324-2798-4C86-B938-64EFB77A4861}" type="presParOf" srcId="{1C7EBAE0-8987-4B3E-961E-DF291EE5BDB6}" destId="{49E597A3-7A9F-4576-977B-1AB822497255}" srcOrd="1" destOrd="0" presId="urn:microsoft.com/office/officeart/2005/8/layout/hProcess9"/>
    <dgm:cxn modelId="{A517BEB9-2575-44D8-AB7B-A55BEBD0C16E}" type="presParOf" srcId="{49E597A3-7A9F-4576-977B-1AB822497255}" destId="{D25B993A-8AEB-42EA-893D-4A68FFA9E3CD}" srcOrd="0" destOrd="0" presId="urn:microsoft.com/office/officeart/2005/8/layout/hProcess9"/>
    <dgm:cxn modelId="{B11E848D-C8A9-4F08-9790-404AC2064136}" type="presParOf" srcId="{49E597A3-7A9F-4576-977B-1AB822497255}" destId="{EA785B07-AB61-44CB-AE8C-450AB0CFC639}" srcOrd="1" destOrd="0" presId="urn:microsoft.com/office/officeart/2005/8/layout/hProcess9"/>
    <dgm:cxn modelId="{E9423636-94B1-4EE9-97E3-35D91BCBAD51}" type="presParOf" srcId="{49E597A3-7A9F-4576-977B-1AB822497255}" destId="{92DD45BA-73CD-4BF4-B46B-25CC20BD8C71}" srcOrd="2" destOrd="0" presId="urn:microsoft.com/office/officeart/2005/8/layout/hProcess9"/>
    <dgm:cxn modelId="{D697C1F4-4E5E-41C4-9117-6FEB8B5B2BF2}" type="presParOf" srcId="{49E597A3-7A9F-4576-977B-1AB822497255}" destId="{B1FC6601-50D1-46C4-B075-79974B6755E9}" srcOrd="3" destOrd="0" presId="urn:microsoft.com/office/officeart/2005/8/layout/hProcess9"/>
    <dgm:cxn modelId="{F8CD3036-F374-4388-8646-B4F1013BF64C}" type="presParOf" srcId="{49E597A3-7A9F-4576-977B-1AB822497255}" destId="{180D1542-935D-4679-8604-34D48B63E33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76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29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41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7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5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61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681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26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7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54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4F87-DE98-4238-9A11-17DD3D8410F1}" type="datetimeFigureOut">
              <a:rPr lang="pl-PL" smtClean="0"/>
              <a:t>2019-11-04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F5F89-3BEC-4880-9E2E-13BCE9C7FF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1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66800" y="1151505"/>
            <a:ext cx="10058400" cy="1418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646386"/>
            <a:ext cx="10058400" cy="1623848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Technik architektury krajobrazu</a:t>
            </a:r>
            <a:endParaRPr lang="pl-PL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3580375"/>
            <a:ext cx="9144000" cy="1655762"/>
          </a:xfrm>
        </p:spPr>
        <p:txBody>
          <a:bodyPr/>
          <a:lstStyle/>
          <a:p>
            <a:r>
              <a:rPr lang="pl-PL" dirty="0" smtClean="0"/>
              <a:t>….</a:t>
            </a:r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3699164" y="3580375"/>
            <a:ext cx="8349274" cy="2934725"/>
          </a:xfrm>
          <a:prstGeom prst="ellipse">
            <a:avLst/>
          </a:prstGeom>
          <a:solidFill>
            <a:srgbClr val="553E82"/>
          </a:solidFill>
          <a:ln w="381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592782" y="4116102"/>
            <a:ext cx="7180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w Zespole Szkół Ponadpodstawowych Nr 5 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w Zamościu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875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28967" y="260425"/>
            <a:ext cx="9593015" cy="1221535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8014" y="334853"/>
            <a:ext cx="11085787" cy="114710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rozpoznawania roślin ozdobnych</a:t>
            </a:r>
            <a:endParaRPr lang="pl-PL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104">
            <a:off x="494358" y="1838191"/>
            <a:ext cx="6758928" cy="450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00" y="156516"/>
            <a:ext cx="2707348" cy="4063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980">
            <a:off x="6641687" y="3396404"/>
            <a:ext cx="5172506" cy="345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290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377">
            <a:off x="5194706" y="1671695"/>
            <a:ext cx="6684858" cy="4462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209">
            <a:off x="504495" y="1551828"/>
            <a:ext cx="7416289" cy="495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zaokrąglony 3"/>
          <p:cNvSpPr/>
          <p:nvPr/>
        </p:nvSpPr>
        <p:spPr>
          <a:xfrm>
            <a:off x="265813" y="0"/>
            <a:ext cx="10972801" cy="1178637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pl-PL" sz="43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zasad uprawy poszczególnych grup roślin</a:t>
            </a:r>
            <a:endParaRPr lang="pl-PL" sz="4300" dirty="0"/>
          </a:p>
        </p:txBody>
      </p:sp>
    </p:spTree>
    <p:extLst>
      <p:ext uri="{BB962C8B-B14F-4D97-AF65-F5344CB8AC3E}">
        <p14:creationId xmlns:p14="http://schemas.microsoft.com/office/powerpoint/2010/main" val="35806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55" y="2341935"/>
            <a:ext cx="2921876" cy="389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zaokrąglony 5"/>
          <p:cNvSpPr/>
          <p:nvPr/>
        </p:nvSpPr>
        <p:spPr>
          <a:xfrm>
            <a:off x="384463" y="0"/>
            <a:ext cx="11409219" cy="1652155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pl-PL" sz="3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zasad przygotowania gleby pod nasadzenia                                                 i rozmnażania roślin</a:t>
            </a:r>
            <a:endParaRPr lang="pl-PL" sz="3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4034">
            <a:off x="2643121" y="2786789"/>
            <a:ext cx="5719559" cy="319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8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139647"/>
            <a:ext cx="8158654" cy="1519032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pl-PL" sz="43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projektowania terenów zieleni</a:t>
            </a:r>
            <a:endParaRPr lang="pl-PL" sz="43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051">
            <a:off x="2436212" y="1531089"/>
            <a:ext cx="5542724" cy="3695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025">
            <a:off x="7708474" y="738092"/>
            <a:ext cx="3796992" cy="569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9"/>
          <a:stretch/>
        </p:blipFill>
        <p:spPr>
          <a:xfrm>
            <a:off x="613701" y="3598805"/>
            <a:ext cx="4648321" cy="300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7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125">
            <a:off x="417660" y="1553603"/>
            <a:ext cx="4743677" cy="3160475"/>
          </a:xfrm>
          <a:prstGeom prst="rect">
            <a:avLst/>
          </a:prstGeom>
          <a:ln w="57150" cap="sq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zaokrąglony 5"/>
          <p:cNvSpPr/>
          <p:nvPr/>
        </p:nvSpPr>
        <p:spPr>
          <a:xfrm>
            <a:off x="-1" y="114135"/>
            <a:ext cx="11557591" cy="1205509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pl-PL" sz="43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projektowania elementów małej architektury</a:t>
            </a:r>
            <a:endParaRPr lang="pl-PL" sz="43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53" y="1479001"/>
            <a:ext cx="4898470" cy="3016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1" y="4343054"/>
            <a:ext cx="4137905" cy="2272244"/>
          </a:xfrm>
          <a:prstGeom prst="rect">
            <a:avLst/>
          </a:prstGeom>
          <a:ln w="5715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40" y="3752745"/>
            <a:ext cx="3991571" cy="26610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1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2626242" y="249381"/>
            <a:ext cx="9493021" cy="1517073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pl-PL" sz="3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poszerzania swoich umiejętności                                                                          i szukania inspiracji do pracy </a:t>
            </a:r>
            <a:endParaRPr lang="pl-PL" sz="3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26">
            <a:off x="8568296" y="1781980"/>
            <a:ext cx="3283164" cy="492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138">
            <a:off x="422319" y="1546323"/>
            <a:ext cx="4405413" cy="2938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416">
            <a:off x="3607841" y="3156467"/>
            <a:ext cx="5000722" cy="3335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78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10" name="Prostokąt zaokrąglony 9"/>
          <p:cNvSpPr/>
          <p:nvPr/>
        </p:nvSpPr>
        <p:spPr>
          <a:xfrm>
            <a:off x="716973" y="365125"/>
            <a:ext cx="10962409" cy="1785793"/>
          </a:xfrm>
          <a:prstGeom prst="roundRect">
            <a:avLst/>
          </a:prstGeom>
          <a:solidFill>
            <a:srgbClr val="FFDDFF"/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080655" y="550718"/>
            <a:ext cx="9996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dirty="0" smtClean="0"/>
              <a:t>Jak uczeń technikum architektury krajobrazu zdobywa doświadczenie zawodowe?</a:t>
            </a:r>
            <a:endParaRPr lang="pl-PL" sz="35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22" y="1876281"/>
            <a:ext cx="7596555" cy="46797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2" y="2564530"/>
            <a:ext cx="5960362" cy="35778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90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98501604"/>
              </p:ext>
            </p:extLst>
          </p:nvPr>
        </p:nvGraphicFramePr>
        <p:xfrm>
          <a:off x="353291" y="187036"/>
          <a:ext cx="11378045" cy="645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4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50" y="142170"/>
            <a:ext cx="5190859" cy="346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zaokrąglony 2"/>
          <p:cNvSpPr/>
          <p:nvPr/>
        </p:nvSpPr>
        <p:spPr>
          <a:xfrm>
            <a:off x="604911" y="520505"/>
            <a:ext cx="6372664" cy="1055077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ZAJĘCIA PRAKTYCZNE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1" y="3433189"/>
            <a:ext cx="4914899" cy="3278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988">
            <a:off x="433151" y="2116236"/>
            <a:ext cx="6306599" cy="4206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9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085">
            <a:off x="5515629" y="3293897"/>
            <a:ext cx="4573006" cy="3214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">
            <a:off x="5027158" y="352972"/>
            <a:ext cx="6842459" cy="384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zaokrąglony 1"/>
          <p:cNvSpPr/>
          <p:nvPr/>
        </p:nvSpPr>
        <p:spPr>
          <a:xfrm>
            <a:off x="604911" y="520505"/>
            <a:ext cx="5695877" cy="1055077"/>
          </a:xfrm>
          <a:prstGeom prst="roundRect">
            <a:avLst/>
          </a:prstGeom>
          <a:solidFill>
            <a:srgbClr val="50EA3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3900" dirty="0"/>
              <a:t>PRAKTYKI ZAWODOWE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30">
            <a:off x="1314090" y="2096088"/>
            <a:ext cx="2979559" cy="447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3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41890" y="110359"/>
            <a:ext cx="11855669" cy="1578205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09902" y="365125"/>
            <a:ext cx="115876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czym polega praca </a:t>
            </a:r>
            <a:r>
              <a:rPr lang="pl-PL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technika architektury </a:t>
            </a:r>
            <a:r>
              <a:rPr lang="pl-PL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krajobrazu?</a:t>
            </a:r>
            <a:endParaRPr lang="pl-PL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843065" y="1943330"/>
            <a:ext cx="5060405" cy="481803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bjaśnienie w chmurce 9"/>
          <p:cNvSpPr/>
          <p:nvPr/>
        </p:nvSpPr>
        <p:spPr>
          <a:xfrm>
            <a:off x="5903470" y="1755781"/>
            <a:ext cx="5596760" cy="3387933"/>
          </a:xfrm>
          <a:prstGeom prst="cloudCallou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 rot="1179431">
            <a:off x="7258146" y="1906405"/>
            <a:ext cx="166143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2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pl-PL" sz="2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9" y="2545624"/>
            <a:ext cx="3349515" cy="33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15">
            <a:off x="4879201" y="310851"/>
            <a:ext cx="7049566" cy="422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044">
            <a:off x="221690" y="1746653"/>
            <a:ext cx="7810964" cy="436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zaokrąglony 3"/>
          <p:cNvSpPr/>
          <p:nvPr/>
        </p:nvSpPr>
        <p:spPr>
          <a:xfrm>
            <a:off x="604911" y="520505"/>
            <a:ext cx="3123027" cy="105507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3900" dirty="0" smtClean="0"/>
              <a:t>  </a:t>
            </a:r>
            <a:r>
              <a:rPr lang="pl-PL" sz="4300" dirty="0" smtClean="0"/>
              <a:t>STAŻE</a:t>
            </a:r>
            <a:endParaRPr lang="pl-PL" sz="43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31" y="2706258"/>
            <a:ext cx="3400957" cy="20303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2" y="4466009"/>
            <a:ext cx="3459357" cy="2161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Elipsa 8"/>
          <p:cNvSpPr/>
          <p:nvPr/>
        </p:nvSpPr>
        <p:spPr>
          <a:xfrm>
            <a:off x="6950511" y="4996958"/>
            <a:ext cx="3711359" cy="17944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33" y="5365381"/>
            <a:ext cx="3255177" cy="865115"/>
          </a:xfrm>
          <a:prstGeom prst="rect">
            <a:avLst/>
          </a:prstGeom>
        </p:spPr>
      </p:pic>
      <p:sp>
        <p:nvSpPr>
          <p:cNvPr id="10" name="Elipsa 9"/>
          <p:cNvSpPr/>
          <p:nvPr/>
        </p:nvSpPr>
        <p:spPr>
          <a:xfrm>
            <a:off x="8549715" y="3313320"/>
            <a:ext cx="3378864" cy="16836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8491339" y="3721431"/>
            <a:ext cx="34851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cs typeface="Aharoni" panose="02010803020104030203" pitchFamily="2" charset="-79"/>
              </a:rPr>
              <a:t>Szkółka Drzew i Krzewów Ozdobnych w Płoskiem</a:t>
            </a:r>
            <a:endParaRPr lang="pl-PL" sz="23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71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534572" y="0"/>
            <a:ext cx="10986868" cy="1976090"/>
          </a:xfrm>
          <a:prstGeom prst="roundRect">
            <a:avLst/>
          </a:prstGeom>
          <a:solidFill>
            <a:srgbClr val="ABF648"/>
          </a:solidFill>
          <a:ln>
            <a:solidFill>
              <a:srgbClr val="CCFD5F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420837" y="309489"/>
            <a:ext cx="89492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kogo najodpowiedniejsza jest praca technika architektury krajobrazu?</a:t>
            </a:r>
            <a:endParaRPr lang="pl-PL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a 5"/>
          <p:cNvSpPr/>
          <p:nvPr/>
        </p:nvSpPr>
        <p:spPr>
          <a:xfrm>
            <a:off x="519283" y="1880863"/>
            <a:ext cx="5019072" cy="48746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bjaśnienie w chmurce 6"/>
          <p:cNvSpPr/>
          <p:nvPr/>
        </p:nvSpPr>
        <p:spPr>
          <a:xfrm>
            <a:off x="5155324" y="1568234"/>
            <a:ext cx="5596760" cy="3387933"/>
          </a:xfrm>
          <a:prstGeom prst="cloudCallou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 rot="1179431">
            <a:off x="7009922" y="1710811"/>
            <a:ext cx="106274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2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  <a:endParaRPr lang="pl-PL" sz="2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7" y="2628479"/>
            <a:ext cx="3349515" cy="33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86" y="2554661"/>
            <a:ext cx="7627814" cy="4290646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112541" y="390135"/>
            <a:ext cx="5387926" cy="3454501"/>
          </a:xfrm>
          <a:prstGeom prst="roundRect">
            <a:avLst/>
          </a:prstGeom>
          <a:solidFill>
            <a:srgbClr val="CCFD5F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62708" y="604911"/>
            <a:ext cx="43328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2800" b="1" dirty="0" smtClean="0"/>
              <a:t>dla </a:t>
            </a:r>
            <a:r>
              <a:rPr lang="pl-PL" sz="2800" b="1" dirty="0"/>
              <a:t>osób </a:t>
            </a:r>
            <a:r>
              <a:rPr lang="pl-PL" sz="2800" b="1" dirty="0" smtClean="0"/>
              <a:t>kreatywnych, lubiących tworzyć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2800" b="1" dirty="0" smtClean="0"/>
              <a:t>osób lubiących pracę na wolnym powietrzu                             i kontakt z przyrodą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2800" b="1" dirty="0"/>
              <a:t>z</a:t>
            </a:r>
            <a:r>
              <a:rPr lang="pl-PL" sz="2800" b="1" dirty="0" smtClean="0"/>
              <a:t>ainteresowanych roślinami i ich uprawą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pl-PL" sz="2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135">
            <a:off x="6156295" y="701863"/>
            <a:ext cx="4244446" cy="283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63">
            <a:off x="474801" y="4029528"/>
            <a:ext cx="3603011" cy="240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6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załka w prawo 3"/>
          <p:cNvSpPr/>
          <p:nvPr/>
        </p:nvSpPr>
        <p:spPr>
          <a:xfrm>
            <a:off x="3981157" y="196948"/>
            <a:ext cx="8210843" cy="4192897"/>
          </a:xfrm>
          <a:prstGeom prst="rightArrow">
            <a:avLst/>
          </a:prstGeom>
          <a:scene3d>
            <a:camera prst="perspectiveBelow"/>
            <a:lightRig rig="threePt" dir="t"/>
          </a:scene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rostokąt zaokrąglony 2"/>
          <p:cNvSpPr/>
          <p:nvPr/>
        </p:nvSpPr>
        <p:spPr>
          <a:xfrm>
            <a:off x="534572" y="196948"/>
            <a:ext cx="6049108" cy="1758461"/>
          </a:xfrm>
          <a:prstGeom prst="roundRect">
            <a:avLst/>
          </a:prstGeom>
          <a:solidFill>
            <a:srgbClr val="FFFF99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Możliwości rozwoju !</a:t>
            </a:r>
            <a:endParaRPr lang="pl-PL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318868" y="1532773"/>
            <a:ext cx="4337538" cy="2181098"/>
            <a:chOff x="5434" y="1935826"/>
            <a:chExt cx="3529423" cy="2581102"/>
          </a:xfrm>
        </p:grpSpPr>
        <p:sp>
          <p:nvSpPr>
            <p:cNvPr id="6" name="Prostokąt zaokrąglony 5"/>
            <p:cNvSpPr/>
            <p:nvPr/>
          </p:nvSpPr>
          <p:spPr>
            <a:xfrm>
              <a:off x="5434" y="1935826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rostokąt 6"/>
            <p:cNvSpPr/>
            <p:nvPr/>
          </p:nvSpPr>
          <p:spPr>
            <a:xfrm>
              <a:off x="131433" y="2061825"/>
              <a:ext cx="3277425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PRZEDMIOTY UZUPEŁNIAJĄCE</a:t>
              </a:r>
              <a:endParaRPr lang="pl-PL" sz="4400" kern="1200" dirty="0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4735344" y="1532773"/>
            <a:ext cx="2636127" cy="2181097"/>
            <a:chOff x="3924310" y="1992094"/>
            <a:chExt cx="3529423" cy="2581102"/>
          </a:xfrm>
        </p:grpSpPr>
        <p:sp>
          <p:nvSpPr>
            <p:cNvPr id="9" name="Prostokąt zaokrąglony 8"/>
            <p:cNvSpPr/>
            <p:nvPr/>
          </p:nvSpPr>
          <p:spPr>
            <a:xfrm>
              <a:off x="3924310" y="1992094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4225139" y="2118093"/>
              <a:ext cx="2580364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KURSY</a:t>
              </a:r>
              <a:endParaRPr lang="pl-PL" sz="4400" kern="1200" dirty="0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7504337" y="1529783"/>
            <a:ext cx="3928401" cy="2184087"/>
            <a:chOff x="7843187" y="1935826"/>
            <a:chExt cx="3529423" cy="2581102"/>
          </a:xfrm>
        </p:grpSpPr>
        <p:sp>
          <p:nvSpPr>
            <p:cNvPr id="12" name="Prostokąt zaokrąglony 11"/>
            <p:cNvSpPr/>
            <p:nvPr/>
          </p:nvSpPr>
          <p:spPr>
            <a:xfrm>
              <a:off x="7843187" y="1935826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7969186" y="2061825"/>
              <a:ext cx="3277425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ZAJĘCIA DODATKOWE  I WARSZTATY</a:t>
              </a:r>
              <a:endParaRPr lang="pl-PL" sz="4400" kern="1200" dirty="0"/>
            </a:p>
          </p:txBody>
        </p:sp>
      </p:grpSp>
      <p:pic>
        <p:nvPicPr>
          <p:cNvPr id="19" name="Obraz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92" y="3696335"/>
            <a:ext cx="4545479" cy="303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3" y="4031247"/>
            <a:ext cx="3285390" cy="2464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40" y="4134849"/>
            <a:ext cx="3725721" cy="248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11" y="4031247"/>
            <a:ext cx="1592683" cy="2390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39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73716" y="1639245"/>
            <a:ext cx="4027841" cy="1968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400" kern="1200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16" y="208709"/>
            <a:ext cx="3279426" cy="234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Strzałka w prawo 7"/>
          <p:cNvSpPr/>
          <p:nvPr/>
        </p:nvSpPr>
        <p:spPr>
          <a:xfrm>
            <a:off x="473715" y="1518810"/>
            <a:ext cx="8078003" cy="2441413"/>
          </a:xfrm>
          <a:prstGeom prst="rightArrow">
            <a:avLst/>
          </a:prstGeom>
          <a:solidFill>
            <a:srgbClr val="CEF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318867" y="244300"/>
            <a:ext cx="4337538" cy="2074625"/>
            <a:chOff x="5434" y="1935826"/>
            <a:chExt cx="3529423" cy="2581102"/>
          </a:xfrm>
        </p:grpSpPr>
        <p:sp>
          <p:nvSpPr>
            <p:cNvPr id="5" name="Prostokąt zaokrąglony 4"/>
            <p:cNvSpPr/>
            <p:nvPr/>
          </p:nvSpPr>
          <p:spPr>
            <a:xfrm>
              <a:off x="5434" y="1935826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ostokąt 5"/>
            <p:cNvSpPr/>
            <p:nvPr/>
          </p:nvSpPr>
          <p:spPr>
            <a:xfrm>
              <a:off x="131433" y="2061825"/>
              <a:ext cx="3277425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PRZEDMIOTY UZUPEŁNIAJĄCE</a:t>
              </a:r>
              <a:endParaRPr lang="pl-PL" sz="4400" kern="1200" dirty="0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838200" y="2318925"/>
            <a:ext cx="73290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dirty="0" smtClean="0"/>
              <a:t>ARCHITEKTURA WNĘTRZ</a:t>
            </a:r>
            <a:endParaRPr lang="pl-PL" sz="4500" dirty="0"/>
          </a:p>
        </p:txBody>
      </p:sp>
      <p:sp>
        <p:nvSpPr>
          <p:cNvPr id="12" name="Strzałka w prawo 11"/>
          <p:cNvSpPr/>
          <p:nvPr/>
        </p:nvSpPr>
        <p:spPr>
          <a:xfrm>
            <a:off x="553379" y="4235635"/>
            <a:ext cx="5088885" cy="2286436"/>
          </a:xfrm>
          <a:prstGeom prst="rightArrow">
            <a:avLst/>
          </a:prstGeom>
          <a:solidFill>
            <a:srgbClr val="FFD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917863" y="4930593"/>
            <a:ext cx="71515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dirty="0" smtClean="0"/>
              <a:t>FLORYSTYKA</a:t>
            </a:r>
            <a:endParaRPr lang="pl-PL" sz="45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4" y="217740"/>
            <a:ext cx="3738531" cy="249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15" y="3607398"/>
            <a:ext cx="4652667" cy="3103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52" y="2399847"/>
            <a:ext cx="3620842" cy="2415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271">
            <a:off x="8378458" y="4383664"/>
            <a:ext cx="1437719" cy="2155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1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73716" y="1639245"/>
            <a:ext cx="4027841" cy="1968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4400" kern="12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2" y="1308278"/>
            <a:ext cx="2736321" cy="5549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upa 18"/>
          <p:cNvGrpSpPr/>
          <p:nvPr/>
        </p:nvGrpSpPr>
        <p:grpSpPr>
          <a:xfrm>
            <a:off x="506572" y="77610"/>
            <a:ext cx="2636127" cy="2008365"/>
            <a:chOff x="3924310" y="1992094"/>
            <a:chExt cx="3529423" cy="2581102"/>
          </a:xfrm>
        </p:grpSpPr>
        <p:sp>
          <p:nvSpPr>
            <p:cNvPr id="20" name="Prostokąt zaokrąglony 19"/>
            <p:cNvSpPr/>
            <p:nvPr/>
          </p:nvSpPr>
          <p:spPr>
            <a:xfrm>
              <a:off x="3924310" y="1992094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rostokąt 20"/>
            <p:cNvSpPr/>
            <p:nvPr/>
          </p:nvSpPr>
          <p:spPr>
            <a:xfrm>
              <a:off x="4225139" y="2118093"/>
              <a:ext cx="2580364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KURSY</a:t>
              </a:r>
              <a:endParaRPr lang="pl-PL" sz="4400" kern="1200" dirty="0"/>
            </a:p>
          </p:txBody>
        </p:sp>
      </p:grpSp>
      <p:pic>
        <p:nvPicPr>
          <p:cNvPr id="22" name="Obraz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70" y="1266869"/>
            <a:ext cx="3505811" cy="5256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05" y="131597"/>
            <a:ext cx="5213702" cy="3475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94" y="2726770"/>
            <a:ext cx="4820827" cy="3615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081607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31" y="2553286"/>
            <a:ext cx="2777671" cy="4166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" name="Grupa 3"/>
          <p:cNvGrpSpPr/>
          <p:nvPr/>
        </p:nvGrpSpPr>
        <p:grpSpPr>
          <a:xfrm>
            <a:off x="246287" y="201046"/>
            <a:ext cx="3928401" cy="2184087"/>
            <a:chOff x="7843187" y="1935826"/>
            <a:chExt cx="3529423" cy="2581102"/>
          </a:xfrm>
        </p:grpSpPr>
        <p:sp>
          <p:nvSpPr>
            <p:cNvPr id="5" name="Prostokąt zaokrąglony 4"/>
            <p:cNvSpPr/>
            <p:nvPr/>
          </p:nvSpPr>
          <p:spPr>
            <a:xfrm>
              <a:off x="7843187" y="1935826"/>
              <a:ext cx="3529423" cy="258110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ostokąt 5"/>
            <p:cNvSpPr/>
            <p:nvPr/>
          </p:nvSpPr>
          <p:spPr>
            <a:xfrm>
              <a:off x="7969186" y="2061825"/>
              <a:ext cx="3277425" cy="232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4400" kern="1200" dirty="0" smtClean="0"/>
                <a:t>ZAJĘCIA DODATKOWE       I WARSZTATY</a:t>
              </a:r>
              <a:endParaRPr lang="pl-PL" sz="4400" kern="1200" dirty="0"/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08" y="201046"/>
            <a:ext cx="5736127" cy="3828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" y="2951850"/>
            <a:ext cx="2321282" cy="3481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362">
            <a:off x="9457924" y="3300414"/>
            <a:ext cx="2370526" cy="3558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570">
            <a:off x="6762171" y="2811880"/>
            <a:ext cx="2257588" cy="3761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15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2118" y="207818"/>
            <a:ext cx="78451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sng" strike="noStrike" kern="0" cap="all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/>
              </a:rPr>
              <a:t>Efekty kształcenia</a:t>
            </a:r>
            <a:br>
              <a:rPr kumimoji="0" lang="pl-PL" sz="4800" b="1" i="0" u="sng" strike="noStrike" kern="0" cap="all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/>
              </a:rPr>
            </a:br>
            <a:r>
              <a:rPr kumimoji="0" lang="pl-PL" sz="4800" b="1" i="0" u="sng" strike="noStrike" kern="0" cap="all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/>
              </a:rPr>
              <a:t>właściwe dla kwalifikacji:</a:t>
            </a: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1328934">
            <a:off x="1747455" y="2363664"/>
            <a:ext cx="720725" cy="936625"/>
          </a:xfrm>
          <a:prstGeom prst="curvedRightArrow">
            <a:avLst>
              <a:gd name="adj1" fmla="val 25991"/>
              <a:gd name="adj2" fmla="val 51982"/>
              <a:gd name="adj3" fmla="val 33333"/>
            </a:avLst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 rot="20021735">
            <a:off x="9116340" y="409215"/>
            <a:ext cx="971867" cy="2546377"/>
          </a:xfrm>
          <a:prstGeom prst="curvedLeftArrow">
            <a:avLst>
              <a:gd name="adj1" fmla="val 26576"/>
              <a:gd name="adj2" fmla="val 64707"/>
              <a:gd name="adj3" fmla="val 35190"/>
            </a:avLst>
          </a:prstGeom>
          <a:solidFill>
            <a:srgbClr val="FFC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768927" y="3855026"/>
            <a:ext cx="5444837" cy="23171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lnSpc>
                <a:spcPct val="120000"/>
              </a:lnSpc>
              <a:spcBef>
                <a:spcPts val="600"/>
              </a:spcBef>
              <a:buClr>
                <a:srgbClr val="B80E0F"/>
              </a:buClr>
              <a:buSzPct val="80000"/>
            </a:pPr>
            <a:endParaRPr lang="pl-PL" sz="1700" b="1" cap="all" dirty="0">
              <a:solidFill>
                <a:srgbClr val="92D050"/>
              </a:solidFill>
              <a:latin typeface="Impact" panose="020B0806030902050204"/>
            </a:endParaRPr>
          </a:p>
          <a:p>
            <a:pPr lvl="0" algn="ctr" eaLnBrk="0" hangingPunct="0">
              <a:lnSpc>
                <a:spcPct val="120000"/>
              </a:lnSpc>
              <a:buClr>
                <a:srgbClr val="B80E0F"/>
              </a:buClr>
              <a:buSzPct val="80000"/>
            </a:pPr>
            <a:r>
              <a:rPr lang="pl-PL" sz="2400" b="1" cap="all" dirty="0">
                <a:solidFill>
                  <a:prstClr val="black"/>
                </a:solidFill>
                <a:latin typeface="Gill Sans MT" panose="020B0502020104020203" pitchFamily="34" charset="-18"/>
              </a:rPr>
              <a:t>OGR.03. </a:t>
            </a:r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Projektowanie, </a:t>
            </a:r>
          </a:p>
          <a:p>
            <a:pPr lvl="0" algn="ctr" eaLnBrk="0" hangingPunct="0">
              <a:lnSpc>
                <a:spcPct val="120000"/>
              </a:lnSpc>
              <a:buClr>
                <a:srgbClr val="B80E0F"/>
              </a:buClr>
              <a:buSzPct val="80000"/>
            </a:pPr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urządzanie i pielęgnacja </a:t>
            </a:r>
          </a:p>
          <a:p>
            <a:pPr lvl="0" algn="ctr" eaLnBrk="0" hangingPunct="0">
              <a:lnSpc>
                <a:spcPct val="120000"/>
              </a:lnSpc>
              <a:buClr>
                <a:srgbClr val="B80E0F"/>
              </a:buClr>
              <a:buSzPct val="80000"/>
            </a:pPr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roślinnych obiektów </a:t>
            </a:r>
          </a:p>
          <a:p>
            <a:pPr lvl="0" algn="ctr" eaLnBrk="0" hangingPunct="0">
              <a:lnSpc>
                <a:spcPct val="120000"/>
              </a:lnSpc>
              <a:buClr>
                <a:srgbClr val="B80E0F"/>
              </a:buClr>
              <a:buSzPct val="80000"/>
            </a:pPr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architektury krajobrazu</a:t>
            </a:r>
            <a:r>
              <a:rPr lang="pl-PL" sz="2400" b="1" cap="all" dirty="0">
                <a:solidFill>
                  <a:prstClr val="black"/>
                </a:solidFill>
                <a:latin typeface="Gill Sans MT" panose="020B0502020104020203" pitchFamily="34" charset="-18"/>
              </a:rPr>
              <a:t>.</a:t>
            </a:r>
          </a:p>
          <a:p>
            <a:pPr lvl="0" algn="ctr">
              <a:lnSpc>
                <a:spcPct val="120000"/>
              </a:lnSpc>
              <a:buClr>
                <a:srgbClr val="B80E0F"/>
              </a:buClr>
              <a:buSzPct val="160000"/>
            </a:pPr>
            <a:endParaRPr lang="pl-PL" sz="1700" cap="all" dirty="0">
              <a:solidFill>
                <a:prstClr val="white">
                  <a:lumMod val="50000"/>
                </a:prstClr>
              </a:solidFill>
              <a:latin typeface="Gill Sans MT" pitchFamily="34" charset="-18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6213764" y="2935571"/>
            <a:ext cx="5857009" cy="21810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OGR.04. Organizacja prac </a:t>
            </a:r>
          </a:p>
          <a:p>
            <a:pPr lvl="0" algn="ctr" defTabSz="457200"/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związanych z budową </a:t>
            </a:r>
          </a:p>
          <a:p>
            <a:pPr lvl="0" algn="ctr" defTabSz="457200"/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oraz konserwacją obiektów </a:t>
            </a:r>
          </a:p>
          <a:p>
            <a:pPr lvl="0" algn="ctr" defTabSz="457200"/>
            <a:r>
              <a:rPr lang="pl-PL" sz="2400" b="1" dirty="0">
                <a:solidFill>
                  <a:prstClr val="black"/>
                </a:solidFill>
                <a:latin typeface="Gill Sans MT" panose="020B0502020104020203" pitchFamily="34" charset="-18"/>
              </a:rPr>
              <a:t>małej architektury krajobrazu.</a:t>
            </a:r>
          </a:p>
        </p:txBody>
      </p:sp>
    </p:spTree>
    <p:extLst>
      <p:ext uri="{BB962C8B-B14F-4D97-AF65-F5344CB8AC3E}">
        <p14:creationId xmlns:p14="http://schemas.microsoft.com/office/powerpoint/2010/main" val="58246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385" y="196948"/>
            <a:ext cx="10650414" cy="1385400"/>
          </a:xfrm>
          <a:prstGeom prst="roundRect">
            <a:avLst/>
          </a:prstGeom>
          <a:solidFill>
            <a:srgbClr val="CEFCFE"/>
          </a:solidFill>
          <a:ln>
            <a:solidFill>
              <a:srgbClr val="CEFCFE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2055" y="365125"/>
            <a:ext cx="11554689" cy="970399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SUKCESY NASZYCH UCZNIÓW I ABSOLWENTÓW…</a:t>
            </a:r>
            <a:endParaRPr lang="pl-PL" sz="4000" b="1" dirty="0"/>
          </a:p>
        </p:txBody>
      </p:sp>
      <p:sp>
        <p:nvSpPr>
          <p:cNvPr id="5" name="Prostokąt zaokrąglony 4"/>
          <p:cNvSpPr/>
          <p:nvPr/>
        </p:nvSpPr>
        <p:spPr>
          <a:xfrm>
            <a:off x="363683" y="1662240"/>
            <a:ext cx="11502736" cy="1477448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703385" y="1763592"/>
            <a:ext cx="11298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3200" dirty="0" smtClean="0"/>
              <a:t>Olimpijczycy na szczeblu ogólnopolskim Olimpiady Wiedzy               i Umiejętności Rolniczych - </a:t>
            </a:r>
            <a:r>
              <a:rPr lang="pl-PL" sz="2800" dirty="0" smtClean="0"/>
              <a:t>BLOK: </a:t>
            </a:r>
            <a:r>
              <a:rPr lang="pl-PL" sz="2800" b="1" dirty="0" smtClean="0"/>
              <a:t>ARCHITEKTURA KRAJOBRAZU</a:t>
            </a:r>
            <a:endParaRPr lang="pl-PL" sz="2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08" y="2942162"/>
            <a:ext cx="3518287" cy="263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597">
            <a:off x="9735652" y="3621703"/>
            <a:ext cx="2191433" cy="2974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zaokrąglony 8"/>
          <p:cNvSpPr/>
          <p:nvPr/>
        </p:nvSpPr>
        <p:spPr>
          <a:xfrm>
            <a:off x="228603" y="3139688"/>
            <a:ext cx="4089720" cy="3531276"/>
          </a:xfrm>
          <a:prstGeom prst="roundRect">
            <a:avLst/>
          </a:prstGeom>
          <a:solidFill>
            <a:srgbClr val="FFFF99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63683" y="3678382"/>
            <a:ext cx="40897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200" dirty="0" smtClean="0"/>
              <a:t>Absolwenci studiów wyższych kierunków takich jak: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200" dirty="0" smtClean="0"/>
              <a:t>ARCHITEKTURA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200" dirty="0" smtClean="0"/>
              <a:t>ARCHITEKTURA KRAJOBRAZU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200" dirty="0" smtClean="0"/>
              <a:t>PLANOWANIE PRZESTRZENNE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200" dirty="0" smtClean="0"/>
              <a:t>OCHRONA ROŚLIN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2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484">
            <a:off x="4534502" y="3132162"/>
            <a:ext cx="2352765" cy="3531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358589" y="143435"/>
            <a:ext cx="11349317" cy="1868245"/>
          </a:xfrm>
          <a:prstGeom prst="roundRect">
            <a:avLst/>
          </a:prstGeom>
          <a:solidFill>
            <a:srgbClr val="CEFCF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322363" y="562707"/>
            <a:ext cx="9664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Gdzie można znaleźć pracę?</a:t>
            </a:r>
            <a:endParaRPr lang="pl-PL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10" y="2635454"/>
            <a:ext cx="4229346" cy="3366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zaokrąglony 5"/>
          <p:cNvSpPr/>
          <p:nvPr/>
        </p:nvSpPr>
        <p:spPr>
          <a:xfrm>
            <a:off x="358589" y="2011680"/>
            <a:ext cx="6633054" cy="4614203"/>
          </a:xfrm>
          <a:prstGeom prst="roundRect">
            <a:avLst/>
          </a:prstGeom>
          <a:solidFill>
            <a:srgbClr val="FFDDFF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759656" y="2264898"/>
            <a:ext cx="59787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b="1" dirty="0"/>
              <a:t>w firmach zajmujących się zagospodarowaniem i utrzymaniem terenów zielonych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3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b="1" dirty="0" smtClean="0"/>
              <a:t>w </a:t>
            </a:r>
            <a:r>
              <a:rPr lang="pl-PL" sz="2300" b="1" dirty="0"/>
              <a:t>przedsiębiorstwach szkółkarskich </a:t>
            </a:r>
            <a:r>
              <a:rPr lang="pl-PL" sz="2300" b="1" dirty="0" smtClean="0"/>
              <a:t>                                         i </a:t>
            </a:r>
            <a:r>
              <a:rPr lang="pl-PL" sz="2300" b="1" dirty="0"/>
              <a:t>ogrodniczych. </a:t>
            </a:r>
            <a:endParaRPr lang="pl-PL" sz="23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b="1" dirty="0"/>
              <a:t>w</a:t>
            </a:r>
            <a:r>
              <a:rPr lang="pl-PL" sz="2300" b="1" dirty="0" smtClean="0"/>
              <a:t> jednostkach samorządu terytorialnego zajmujących się ochroną  środowiska, planowaniem przestrzennym i terenami zieleni w miastach i gminach</a:t>
            </a:r>
            <a:r>
              <a:rPr lang="pl-PL" sz="2300" b="1" dirty="0"/>
              <a:t/>
            </a:r>
            <a:br>
              <a:rPr lang="pl-PL" sz="2300" b="1" dirty="0"/>
            </a:br>
            <a:endParaRPr lang="pl-PL" sz="23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478502" y="2558224"/>
            <a:ext cx="409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462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04953" y="252248"/>
            <a:ext cx="9806150" cy="1166649"/>
          </a:xfrm>
          <a:prstGeom prst="roundRect">
            <a:avLst/>
          </a:prstGeom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138" y="365126"/>
            <a:ext cx="10610193" cy="1053769"/>
          </a:xfrm>
        </p:spPr>
        <p:txBody>
          <a:bodyPr>
            <a:normAutofit/>
          </a:bodyPr>
          <a:lstStyle/>
          <a:p>
            <a:r>
              <a:rPr lang="pl-PL" sz="4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Technik architektury krajobrazu</a:t>
            </a:r>
            <a:endParaRPr lang="pl-PL" sz="4500" dirty="0"/>
          </a:p>
        </p:txBody>
      </p:sp>
      <p:sp>
        <p:nvSpPr>
          <p:cNvPr id="3" name="Prostokąt zaokrąglony 2"/>
          <p:cNvSpPr/>
          <p:nvPr/>
        </p:nvSpPr>
        <p:spPr>
          <a:xfrm>
            <a:off x="204953" y="1418895"/>
            <a:ext cx="10058400" cy="52814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62152" y="1844566"/>
            <a:ext cx="7472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Projektuje tereny zieleni</a:t>
            </a:r>
          </a:p>
          <a:p>
            <a:endParaRPr lang="pl-PL" sz="45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448">
            <a:off x="7614700" y="398463"/>
            <a:ext cx="4141094" cy="6208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48" y="2863412"/>
            <a:ext cx="4902026" cy="3250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126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24691" y="143435"/>
            <a:ext cx="11583215" cy="1868245"/>
          </a:xfrm>
          <a:prstGeom prst="roundRect">
            <a:avLst/>
          </a:prstGeom>
          <a:solidFill>
            <a:srgbClr val="CEFCF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87" y="3564082"/>
            <a:ext cx="4608719" cy="307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470">
            <a:off x="9552801" y="276806"/>
            <a:ext cx="2272779" cy="340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358589" y="562707"/>
            <a:ext cx="9311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Gdzie można znaleźć pracę?</a:t>
            </a:r>
            <a:endParaRPr lang="pl-PL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358589" y="2011681"/>
            <a:ext cx="6633054" cy="2903220"/>
          </a:xfrm>
          <a:prstGeom prst="roundRect">
            <a:avLst/>
          </a:prstGeom>
          <a:solidFill>
            <a:srgbClr val="FFFF99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400" b="1" dirty="0" smtClean="0">
              <a:solidFill>
                <a:schemeClr val="tx1"/>
              </a:solidFill>
            </a:endParaRPr>
          </a:p>
          <a:p>
            <a:pPr algn="ctr"/>
            <a:r>
              <a:rPr lang="pl-PL" sz="3400" b="1" dirty="0" smtClean="0">
                <a:solidFill>
                  <a:schemeClr val="tx1"/>
                </a:solidFill>
              </a:rPr>
              <a:t>Absolwent </a:t>
            </a:r>
            <a:r>
              <a:rPr lang="pl-PL" sz="3400" b="1" dirty="0">
                <a:solidFill>
                  <a:schemeClr val="tx1"/>
                </a:solidFill>
              </a:rPr>
              <a:t>będzie również przygotowany do prowadzenia własnej działalności gospodarczej w zakresie planowania </a:t>
            </a:r>
            <a:r>
              <a:rPr lang="pl-PL" sz="3400" b="1" dirty="0" smtClean="0">
                <a:solidFill>
                  <a:schemeClr val="tx1"/>
                </a:solidFill>
              </a:rPr>
              <a:t>                      i </a:t>
            </a:r>
            <a:r>
              <a:rPr lang="pl-PL" sz="3400" b="1" dirty="0">
                <a:solidFill>
                  <a:schemeClr val="tx1"/>
                </a:solidFill>
              </a:rPr>
              <a:t>urządzania terenów zielonych.</a:t>
            </a:r>
          </a:p>
          <a:p>
            <a:endParaRPr lang="pl-PL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7018" y="2047008"/>
            <a:ext cx="7034646" cy="3345873"/>
          </a:xfrm>
        </p:spPr>
        <p:txBody>
          <a:bodyPr/>
          <a:lstStyle/>
          <a:p>
            <a:r>
              <a:rPr lang="pl-PL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Dziękujemy za uwagę!</a:t>
            </a:r>
            <a:endParaRPr lang="pl-PL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. . 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4631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04953" y="252248"/>
            <a:ext cx="9806150" cy="1166649"/>
          </a:xfrm>
          <a:prstGeom prst="roundRect">
            <a:avLst/>
          </a:prstGeom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204953" y="1418896"/>
            <a:ext cx="10058400" cy="52814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671">
            <a:off x="7420210" y="543582"/>
            <a:ext cx="4527700" cy="6036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138" y="365126"/>
            <a:ext cx="10610193" cy="1053769"/>
          </a:xfrm>
        </p:spPr>
        <p:txBody>
          <a:bodyPr>
            <a:normAutofit/>
          </a:bodyPr>
          <a:lstStyle/>
          <a:p>
            <a:r>
              <a:rPr lang="pl-PL" sz="4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Technik architektury krajobrazu</a:t>
            </a:r>
            <a:endParaRPr lang="pl-PL" sz="4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96949" y="835572"/>
            <a:ext cx="105786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Produkuje </a:t>
            </a:r>
            <a:r>
              <a:rPr lang="pl-PL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rośliny ozdobne</a:t>
            </a:r>
            <a:endParaRPr lang="pl-PL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45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65" y="2504208"/>
            <a:ext cx="5214914" cy="34809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1387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04953" y="252248"/>
            <a:ext cx="9806150" cy="1166649"/>
          </a:xfrm>
          <a:prstGeom prst="roundRect">
            <a:avLst/>
          </a:prstGeom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204952" y="1418896"/>
            <a:ext cx="10988563" cy="52814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138" y="365126"/>
            <a:ext cx="10610193" cy="1053769"/>
          </a:xfrm>
        </p:spPr>
        <p:txBody>
          <a:bodyPr>
            <a:normAutofit/>
          </a:bodyPr>
          <a:lstStyle/>
          <a:p>
            <a:r>
              <a:rPr lang="pl-PL" sz="4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Technik architektury krajobrazu</a:t>
            </a:r>
            <a:endParaRPr lang="pl-PL" sz="4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4856" y="1008993"/>
            <a:ext cx="105786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l-PL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Pielęgnuje tereny zieleni miast i ogrodów przydomowych</a:t>
            </a:r>
          </a:p>
          <a:p>
            <a:endParaRPr lang="pl-PL" sz="42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163">
            <a:off x="5857334" y="2572620"/>
            <a:ext cx="5921763" cy="3945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985">
            <a:off x="1466192" y="3216179"/>
            <a:ext cx="2468272" cy="333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42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04953" y="252248"/>
            <a:ext cx="9806150" cy="1166649"/>
          </a:xfrm>
          <a:prstGeom prst="roundRect">
            <a:avLst/>
          </a:prstGeom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204952" y="1418896"/>
            <a:ext cx="10988563" cy="52814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4138" y="365126"/>
            <a:ext cx="10610193" cy="1053769"/>
          </a:xfrm>
        </p:spPr>
        <p:txBody>
          <a:bodyPr>
            <a:normAutofit/>
          </a:bodyPr>
          <a:lstStyle/>
          <a:p>
            <a:r>
              <a:rPr lang="pl-PL" sz="4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Technik architektury krajobrazu</a:t>
            </a:r>
            <a:endParaRPr lang="pl-PL" sz="42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4856" y="1008993"/>
            <a:ext cx="105786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Nadzoruje pielęgnację </a:t>
            </a:r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parków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Nadzoruje pracowników</a:t>
            </a:r>
          </a:p>
          <a:p>
            <a:endParaRPr lang="pl-P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4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99" y="3172361"/>
            <a:ext cx="5439735" cy="35279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1" y="3172360"/>
            <a:ext cx="5289331" cy="35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57200" y="1024759"/>
            <a:ext cx="11083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4000" dirty="0"/>
          </a:p>
        </p:txBody>
      </p:sp>
      <p:sp>
        <p:nvSpPr>
          <p:cNvPr id="5" name="Prostokąt zaokrąglony 4"/>
          <p:cNvSpPr/>
          <p:nvPr/>
        </p:nvSpPr>
        <p:spPr>
          <a:xfrm>
            <a:off x="141890" y="110359"/>
            <a:ext cx="11855669" cy="1844565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09902" y="365125"/>
            <a:ext cx="115876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Czego musisz się nauczyć żeby zostać technikiem </a:t>
            </a:r>
            <a:r>
              <a:rPr lang="pl-PL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architektury </a:t>
            </a:r>
            <a:r>
              <a:rPr lang="pl-PL" sz="3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krajobrazu?</a:t>
            </a:r>
            <a:endParaRPr lang="pl-PL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14" y="1625565"/>
            <a:ext cx="8835362" cy="523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92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-204951" y="334853"/>
            <a:ext cx="11858235" cy="1116834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74072" y="633845"/>
            <a:ext cx="110111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3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podstaw rysunku odręcznego i zasad kompozycji</a:t>
            </a:r>
            <a:endParaRPr lang="pl-PL" sz="3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2" y="2462218"/>
            <a:ext cx="7287065" cy="4098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42">
            <a:off x="6364991" y="1583994"/>
            <a:ext cx="4887877" cy="4887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51" y="1310953"/>
            <a:ext cx="3213019" cy="306001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241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3774687"/>
            <a:ext cx="4312227" cy="2876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071">
            <a:off x="842408" y="552736"/>
            <a:ext cx="4880405" cy="357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441">
            <a:off x="5553303" y="1917673"/>
            <a:ext cx="6276218" cy="418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zaokrąglony 1"/>
          <p:cNvSpPr/>
          <p:nvPr/>
        </p:nvSpPr>
        <p:spPr>
          <a:xfrm>
            <a:off x="148856" y="0"/>
            <a:ext cx="11437669" cy="1397482"/>
          </a:xfrm>
          <a:prstGeom prst="roundRect">
            <a:avLst/>
          </a:prstGeom>
          <a:solidFill>
            <a:srgbClr val="DCFE90"/>
          </a:solidFill>
          <a:ln>
            <a:solidFill>
              <a:srgbClr val="CCFD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458888" y="360187"/>
            <a:ext cx="108176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3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podstaw dotyczących historii sztuki ogrodowej</a:t>
            </a:r>
            <a:endParaRPr lang="pl-PL" sz="3800" dirty="0"/>
          </a:p>
        </p:txBody>
      </p:sp>
    </p:spTree>
    <p:extLst>
      <p:ext uri="{BB962C8B-B14F-4D97-AF65-F5344CB8AC3E}">
        <p14:creationId xmlns:p14="http://schemas.microsoft.com/office/powerpoint/2010/main" val="12478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323</Words>
  <Application>Microsoft Office PowerPoint</Application>
  <PresentationFormat>Panoramiczny</PresentationFormat>
  <Paragraphs>86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9" baseType="lpstr">
      <vt:lpstr>Aharoni</vt:lpstr>
      <vt:lpstr>Arial</vt:lpstr>
      <vt:lpstr>Calibri</vt:lpstr>
      <vt:lpstr>Calibri Light</vt:lpstr>
      <vt:lpstr>Gill Sans MT</vt:lpstr>
      <vt:lpstr>Impact</vt:lpstr>
      <vt:lpstr>Wingdings</vt:lpstr>
      <vt:lpstr>Motyw pakietu Office</vt:lpstr>
      <vt:lpstr>Technik architektury krajobrazu</vt:lpstr>
      <vt:lpstr>Prezentacja programu PowerPoint</vt:lpstr>
      <vt:lpstr>Technik architektury krajobrazu</vt:lpstr>
      <vt:lpstr>Technik architektury krajobrazu</vt:lpstr>
      <vt:lpstr>Technik architektury krajobrazu</vt:lpstr>
      <vt:lpstr>Technik architektury krajobrazu</vt:lpstr>
      <vt:lpstr>.</vt:lpstr>
      <vt:lpstr>Prezentacja programu PowerPoint</vt:lpstr>
      <vt:lpstr>Prezentacja programu PowerPoint</vt:lpstr>
      <vt:lpstr>rozpoznawania roślin ozdobnych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.</vt:lpstr>
      <vt:lpstr>.</vt:lpstr>
      <vt:lpstr>ZAJĘCIA PRAKTYCZNE</vt:lpstr>
      <vt:lpstr>Prezentacja programu PowerPoint</vt:lpstr>
      <vt:lpstr>. </vt:lpstr>
      <vt:lpstr>Prezentacja programu PowerPoint</vt:lpstr>
      <vt:lpstr>Prezentacja programu PowerPoint</vt:lpstr>
      <vt:lpstr>Możliwości rozwoju !</vt:lpstr>
      <vt:lpstr>.</vt:lpstr>
      <vt:lpstr>.</vt:lpstr>
      <vt:lpstr>.</vt:lpstr>
      <vt:lpstr>Prezentacja programu PowerPoint</vt:lpstr>
      <vt:lpstr>SUKCESY NASZYCH UCZNIÓW I ABSOLWENTÓW…</vt:lpstr>
      <vt:lpstr>Prezentacja programu PowerPoint</vt:lpstr>
      <vt:lpstr>Prezentacja programu PowerPoint</vt:lpstr>
      <vt:lpstr>Dziękujemy za uwagę!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 architektury krajobrazu</dc:title>
  <dc:creator>admin</dc:creator>
  <cp:lastModifiedBy>admin</cp:lastModifiedBy>
  <cp:revision>65</cp:revision>
  <dcterms:created xsi:type="dcterms:W3CDTF">2019-09-25T07:31:44Z</dcterms:created>
  <dcterms:modified xsi:type="dcterms:W3CDTF">2019-11-04T01:17:45Z</dcterms:modified>
</cp:coreProperties>
</file>