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3" r:id="rId5"/>
    <p:sldId id="274" r:id="rId6"/>
    <p:sldId id="266" r:id="rId7"/>
    <p:sldId id="270" r:id="rId8"/>
    <p:sldId id="271" r:id="rId9"/>
    <p:sldId id="268" r:id="rId10"/>
    <p:sldId id="261" r:id="rId11"/>
    <p:sldId id="267" r:id="rId12"/>
    <p:sldId id="275" r:id="rId13"/>
    <p:sldId id="262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Schmid" initials="RS" lastIdx="2" clrIdx="0">
    <p:extLst>
      <p:ext uri="{19B8F6BF-5375-455C-9EA6-DF929625EA0E}">
        <p15:presenceInfo xmlns:p15="http://schemas.microsoft.com/office/powerpoint/2012/main" userId="f634cc376d6ab4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01B374-5C2B-4DC9-979D-7041A34671B1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AF331A75-AD30-4F0A-AFD5-3B167D5304C5}">
      <dgm:prSet phldrT="[Text]"/>
      <dgm:spPr/>
      <dgm:t>
        <a:bodyPr/>
        <a:lstStyle/>
        <a:p>
          <a:r>
            <a:rPr lang="de-DE" dirty="0"/>
            <a:t>Boxen/ Selbstverteidigung</a:t>
          </a:r>
        </a:p>
      </dgm:t>
    </dgm:pt>
    <dgm:pt modelId="{AA5BE06B-6A36-4C09-8E61-8914D2390DA4}" type="parTrans" cxnId="{6DA9B0D2-BFD3-4DC8-8D6A-823659F22410}">
      <dgm:prSet/>
      <dgm:spPr/>
      <dgm:t>
        <a:bodyPr/>
        <a:lstStyle/>
        <a:p>
          <a:endParaRPr lang="de-DE"/>
        </a:p>
      </dgm:t>
    </dgm:pt>
    <dgm:pt modelId="{4B7C5533-1A8D-4169-9FF5-6798FD84E7B2}" type="sibTrans" cxnId="{6DA9B0D2-BFD3-4DC8-8D6A-823659F22410}">
      <dgm:prSet/>
      <dgm:spPr/>
      <dgm:t>
        <a:bodyPr/>
        <a:lstStyle/>
        <a:p>
          <a:endParaRPr lang="de-DE"/>
        </a:p>
      </dgm:t>
    </dgm:pt>
    <dgm:pt modelId="{078B6834-0E37-4C38-9ECC-A82A400F2892}">
      <dgm:prSet phldrT="[Text]"/>
      <dgm:spPr/>
      <dgm:t>
        <a:bodyPr/>
        <a:lstStyle/>
        <a:p>
          <a:r>
            <a:rPr lang="de-DE" dirty="0"/>
            <a:t>Cheerleading / Hip-Hop</a:t>
          </a:r>
        </a:p>
      </dgm:t>
    </dgm:pt>
    <dgm:pt modelId="{1B61ED4E-11AF-447C-AD06-C4A5E094594A}" type="parTrans" cxnId="{761E7A29-F2EE-4C4B-8643-B1230EE25760}">
      <dgm:prSet/>
      <dgm:spPr/>
      <dgm:t>
        <a:bodyPr/>
        <a:lstStyle/>
        <a:p>
          <a:endParaRPr lang="de-DE"/>
        </a:p>
      </dgm:t>
    </dgm:pt>
    <dgm:pt modelId="{12878261-6335-4110-894B-01FED36E35AE}" type="sibTrans" cxnId="{761E7A29-F2EE-4C4B-8643-B1230EE25760}">
      <dgm:prSet/>
      <dgm:spPr/>
      <dgm:t>
        <a:bodyPr/>
        <a:lstStyle/>
        <a:p>
          <a:endParaRPr lang="de-DE"/>
        </a:p>
      </dgm:t>
    </dgm:pt>
    <dgm:pt modelId="{196FC1B1-803A-4547-8B6F-5D828C4BF7C6}">
      <dgm:prSet phldrT="[Text]"/>
      <dgm:spPr/>
      <dgm:t>
        <a:bodyPr/>
        <a:lstStyle/>
        <a:p>
          <a:r>
            <a:rPr lang="de-DE" dirty="0"/>
            <a:t>Pizza backen</a:t>
          </a:r>
        </a:p>
      </dgm:t>
    </dgm:pt>
    <dgm:pt modelId="{7AC951E1-E5CB-4790-856C-35989185ED70}" type="parTrans" cxnId="{1E834155-DB75-4D12-BE1D-D44C0D0F8B33}">
      <dgm:prSet/>
      <dgm:spPr/>
      <dgm:t>
        <a:bodyPr/>
        <a:lstStyle/>
        <a:p>
          <a:endParaRPr lang="de-DE"/>
        </a:p>
      </dgm:t>
    </dgm:pt>
    <dgm:pt modelId="{93D43B94-8750-4B3D-82ED-8A4EAEE18F65}" type="sibTrans" cxnId="{1E834155-DB75-4D12-BE1D-D44C0D0F8B33}">
      <dgm:prSet/>
      <dgm:spPr/>
      <dgm:t>
        <a:bodyPr/>
        <a:lstStyle/>
        <a:p>
          <a:endParaRPr lang="de-DE"/>
        </a:p>
      </dgm:t>
    </dgm:pt>
    <dgm:pt modelId="{49817DFF-CFA6-47C5-AB3F-A5D21F412FD2}">
      <dgm:prSet phldrT="[Text]"/>
      <dgm:spPr/>
      <dgm:t>
        <a:bodyPr/>
        <a:lstStyle/>
        <a:p>
          <a:r>
            <a:rPr lang="de-DE" dirty="0"/>
            <a:t>Fußball, Basketball</a:t>
          </a:r>
        </a:p>
      </dgm:t>
    </dgm:pt>
    <dgm:pt modelId="{1D99A732-DE92-4245-A4E1-9BB48E4D5597}" type="parTrans" cxnId="{AEB097D5-D3E4-4DA3-B798-A32C22C877AD}">
      <dgm:prSet/>
      <dgm:spPr/>
      <dgm:t>
        <a:bodyPr/>
        <a:lstStyle/>
        <a:p>
          <a:endParaRPr lang="de-DE"/>
        </a:p>
      </dgm:t>
    </dgm:pt>
    <dgm:pt modelId="{A78411BF-14B9-4A91-A041-596C2DDB45A0}" type="sibTrans" cxnId="{AEB097D5-D3E4-4DA3-B798-A32C22C877AD}">
      <dgm:prSet/>
      <dgm:spPr/>
      <dgm:t>
        <a:bodyPr/>
        <a:lstStyle/>
        <a:p>
          <a:endParaRPr lang="de-DE"/>
        </a:p>
      </dgm:t>
    </dgm:pt>
    <dgm:pt modelId="{B1B08AC1-9F18-447C-AAD5-C3900EB3DB7C}">
      <dgm:prSet phldrT="[Text]"/>
      <dgm:spPr/>
      <dgm:t>
        <a:bodyPr/>
        <a:lstStyle/>
        <a:p>
          <a:r>
            <a:rPr lang="de-DE" dirty="0"/>
            <a:t>Spielplätze/ Schulhof / Wandern</a:t>
          </a:r>
        </a:p>
      </dgm:t>
    </dgm:pt>
    <dgm:pt modelId="{685AB100-6603-4AFF-9833-D16EAFB33CD1}" type="parTrans" cxnId="{871DC8D9-44DF-4D62-B36A-28B8234E758D}">
      <dgm:prSet/>
      <dgm:spPr/>
      <dgm:t>
        <a:bodyPr/>
        <a:lstStyle/>
        <a:p>
          <a:endParaRPr lang="de-DE"/>
        </a:p>
      </dgm:t>
    </dgm:pt>
    <dgm:pt modelId="{5BBB2C22-1432-400F-A52C-F11033596C9B}" type="sibTrans" cxnId="{871DC8D9-44DF-4D62-B36A-28B8234E758D}">
      <dgm:prSet/>
      <dgm:spPr/>
      <dgm:t>
        <a:bodyPr/>
        <a:lstStyle/>
        <a:p>
          <a:endParaRPr lang="de-DE"/>
        </a:p>
      </dgm:t>
    </dgm:pt>
    <dgm:pt modelId="{EC9859E8-ACB3-4EDD-B1CB-FE77F387CD7C}">
      <dgm:prSet phldrT="[Text]"/>
      <dgm:spPr/>
      <dgm:t>
        <a:bodyPr/>
        <a:lstStyle/>
        <a:p>
          <a:r>
            <a:rPr lang="de-DE" dirty="0"/>
            <a:t>Externe Ausflüge, z.B. Kletterwald</a:t>
          </a:r>
        </a:p>
      </dgm:t>
    </dgm:pt>
    <dgm:pt modelId="{7AC7CF30-E169-4DA3-A83F-77A349897545}" type="sibTrans" cxnId="{C6F07ADB-7248-4062-8CAB-7CFBE16FFBDE}">
      <dgm:prSet/>
      <dgm:spPr/>
      <dgm:t>
        <a:bodyPr/>
        <a:lstStyle/>
        <a:p>
          <a:endParaRPr lang="de-DE"/>
        </a:p>
      </dgm:t>
    </dgm:pt>
    <dgm:pt modelId="{8F7A0C5C-E16C-4071-ABEC-B366B6056B69}" type="parTrans" cxnId="{C6F07ADB-7248-4062-8CAB-7CFBE16FFBDE}">
      <dgm:prSet/>
      <dgm:spPr/>
      <dgm:t>
        <a:bodyPr/>
        <a:lstStyle/>
        <a:p>
          <a:endParaRPr lang="de-DE"/>
        </a:p>
      </dgm:t>
    </dgm:pt>
    <dgm:pt modelId="{3275A448-49B5-41C6-B41C-BACE20C32F59}" type="pres">
      <dgm:prSet presAssocID="{6201B374-5C2B-4DC9-979D-7041A34671B1}" presName="Name0" presStyleCnt="0">
        <dgm:presLayoutVars>
          <dgm:dir/>
        </dgm:presLayoutVars>
      </dgm:prSet>
      <dgm:spPr/>
    </dgm:pt>
    <dgm:pt modelId="{D274C564-0FE9-4C5C-934B-088A2DCE7DA5}" type="pres">
      <dgm:prSet presAssocID="{AF331A75-AD30-4F0A-AFD5-3B167D5304C5}" presName="composite" presStyleCnt="0"/>
      <dgm:spPr/>
    </dgm:pt>
    <dgm:pt modelId="{4153D0F6-8F45-439F-A051-FCC53D10668B}" type="pres">
      <dgm:prSet presAssocID="{AF331A75-AD30-4F0A-AFD5-3B167D5304C5}" presName="rect2" presStyleLbl="revTx" presStyleIdx="0" presStyleCnt="6">
        <dgm:presLayoutVars>
          <dgm:bulletEnabled val="1"/>
        </dgm:presLayoutVars>
      </dgm:prSet>
      <dgm:spPr/>
    </dgm:pt>
    <dgm:pt modelId="{63CD41D8-B072-427E-A7C9-43A5C1988FAA}" type="pres">
      <dgm:prSet presAssocID="{AF331A75-AD30-4F0A-AFD5-3B167D5304C5}" presName="rect1" presStyleLbl="alignImgPlace1" presStyleIdx="0" presStyleCnt="6" custScaleX="115485" custScaleY="103721"/>
      <dgm:spPr>
        <a:blipFill rotWithShape="1">
          <a:blip xmlns:r="http://schemas.openxmlformats.org/officeDocument/2006/relationships" r:embed="rId1"/>
          <a:srcRect/>
          <a:stretch>
            <a:fillRect t="-24000" b="-24000"/>
          </a:stretch>
        </a:blipFill>
      </dgm:spPr>
    </dgm:pt>
    <dgm:pt modelId="{0CFD7946-41C3-49C1-B940-4C84F5C2FD7B}" type="pres">
      <dgm:prSet presAssocID="{4B7C5533-1A8D-4169-9FF5-6798FD84E7B2}" presName="sibTrans" presStyleCnt="0"/>
      <dgm:spPr/>
    </dgm:pt>
    <dgm:pt modelId="{DC87632F-AEFD-4CDC-A7AE-0425E96BCABE}" type="pres">
      <dgm:prSet presAssocID="{078B6834-0E37-4C38-9ECC-A82A400F2892}" presName="composite" presStyleCnt="0"/>
      <dgm:spPr/>
    </dgm:pt>
    <dgm:pt modelId="{DFC469D7-DE4D-4739-B6F0-7A0FD3C8A719}" type="pres">
      <dgm:prSet presAssocID="{078B6834-0E37-4C38-9ECC-A82A400F2892}" presName="rect2" presStyleLbl="revTx" presStyleIdx="1" presStyleCnt="6">
        <dgm:presLayoutVars>
          <dgm:bulletEnabled val="1"/>
        </dgm:presLayoutVars>
      </dgm:prSet>
      <dgm:spPr/>
    </dgm:pt>
    <dgm:pt modelId="{52CA4CBD-83B5-4337-9747-915907A78530}" type="pres">
      <dgm:prSet presAssocID="{078B6834-0E37-4C38-9ECC-A82A400F2892}" presName="rect1" presStyleLbl="alignImgPlace1" presStyleIdx="1" presStyleCnt="6" custScaleX="115485" custScaleY="103721"/>
      <dgm:spPr>
        <a:blipFill>
          <a:blip xmlns:r="http://schemas.openxmlformats.org/officeDocument/2006/relationships" r:embed="rId2"/>
          <a:srcRect/>
          <a:stretch>
            <a:fillRect t="-17000" b="-17000"/>
          </a:stretch>
        </a:blipFill>
      </dgm:spPr>
    </dgm:pt>
    <dgm:pt modelId="{A86F0637-CC70-4C15-BDF8-E6EE7555F3DC}" type="pres">
      <dgm:prSet presAssocID="{12878261-6335-4110-894B-01FED36E35AE}" presName="sibTrans" presStyleCnt="0"/>
      <dgm:spPr/>
    </dgm:pt>
    <dgm:pt modelId="{D0612931-C57A-405A-954E-41BCA95619EB}" type="pres">
      <dgm:prSet presAssocID="{196FC1B1-803A-4547-8B6F-5D828C4BF7C6}" presName="composite" presStyleCnt="0"/>
      <dgm:spPr/>
    </dgm:pt>
    <dgm:pt modelId="{BD1B594D-2448-4802-AD13-FEFC8793079E}" type="pres">
      <dgm:prSet presAssocID="{196FC1B1-803A-4547-8B6F-5D828C4BF7C6}" presName="rect2" presStyleLbl="revTx" presStyleIdx="2" presStyleCnt="6">
        <dgm:presLayoutVars>
          <dgm:bulletEnabled val="1"/>
        </dgm:presLayoutVars>
      </dgm:prSet>
      <dgm:spPr/>
    </dgm:pt>
    <dgm:pt modelId="{1D68A66B-1B62-4C98-AAEB-C165BF67CB9D}" type="pres">
      <dgm:prSet presAssocID="{196FC1B1-803A-4547-8B6F-5D828C4BF7C6}" presName="rect1" presStyleLbl="alignImgPlace1" presStyleIdx="2" presStyleCnt="6" custScaleX="115485" custScaleY="103721"/>
      <dgm:spPr/>
    </dgm:pt>
    <dgm:pt modelId="{5881BE3A-17F4-4B99-9E36-B0BD97E63735}" type="pres">
      <dgm:prSet presAssocID="{93D43B94-8750-4B3D-82ED-8A4EAEE18F65}" presName="sibTrans" presStyleCnt="0"/>
      <dgm:spPr/>
    </dgm:pt>
    <dgm:pt modelId="{0B8243D8-BC06-40DE-8284-074B49D21E72}" type="pres">
      <dgm:prSet presAssocID="{49817DFF-CFA6-47C5-AB3F-A5D21F412FD2}" presName="composite" presStyleCnt="0"/>
      <dgm:spPr/>
    </dgm:pt>
    <dgm:pt modelId="{A14DB650-6B4B-486B-A11A-A643EAE9CC70}" type="pres">
      <dgm:prSet presAssocID="{49817DFF-CFA6-47C5-AB3F-A5D21F412FD2}" presName="rect2" presStyleLbl="revTx" presStyleIdx="3" presStyleCnt="6">
        <dgm:presLayoutVars>
          <dgm:bulletEnabled val="1"/>
        </dgm:presLayoutVars>
      </dgm:prSet>
      <dgm:spPr/>
    </dgm:pt>
    <dgm:pt modelId="{5290D2A2-71D3-4FD9-849E-0C0343FE7EC5}" type="pres">
      <dgm:prSet presAssocID="{49817DFF-CFA6-47C5-AB3F-A5D21F412FD2}" presName="rect1" presStyleLbl="alignImgPlace1" presStyleIdx="3" presStyleCnt="6" custScaleX="115485" custScaleY="103721" custLinFactNeighborX="2414" custLinFactNeighborY="65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E94E452-E53B-42CA-992E-28241BCDE425}" type="pres">
      <dgm:prSet presAssocID="{A78411BF-14B9-4A91-A041-596C2DDB45A0}" presName="sibTrans" presStyleCnt="0"/>
      <dgm:spPr/>
    </dgm:pt>
    <dgm:pt modelId="{BCEF7C6E-DC0F-4E6D-9D4B-1BF4D596B131}" type="pres">
      <dgm:prSet presAssocID="{B1B08AC1-9F18-447C-AAD5-C3900EB3DB7C}" presName="composite" presStyleCnt="0"/>
      <dgm:spPr/>
    </dgm:pt>
    <dgm:pt modelId="{5E290BEF-7777-455B-AA8B-EA47BB0093BE}" type="pres">
      <dgm:prSet presAssocID="{B1B08AC1-9F18-447C-AAD5-C3900EB3DB7C}" presName="rect2" presStyleLbl="revTx" presStyleIdx="4" presStyleCnt="6">
        <dgm:presLayoutVars>
          <dgm:bulletEnabled val="1"/>
        </dgm:presLayoutVars>
      </dgm:prSet>
      <dgm:spPr/>
    </dgm:pt>
    <dgm:pt modelId="{84221A93-F002-4521-AA8F-582966B9C632}" type="pres">
      <dgm:prSet presAssocID="{B1B08AC1-9F18-447C-AAD5-C3900EB3DB7C}" presName="rect1" presStyleLbl="alignImgPlace1" presStyleIdx="4" presStyleCnt="6" custScaleX="127042" custScaleY="105523" custLinFactNeighborX="-2047" custLinFactNeighborY="767"/>
      <dgm:spPr>
        <a:noFill/>
      </dgm:spPr>
    </dgm:pt>
    <dgm:pt modelId="{650D6564-D900-4EA3-B2EE-F73FA9F3BDDD}" type="pres">
      <dgm:prSet presAssocID="{5BBB2C22-1432-400F-A52C-F11033596C9B}" presName="sibTrans" presStyleCnt="0"/>
      <dgm:spPr/>
    </dgm:pt>
    <dgm:pt modelId="{4D21DDAD-3561-4A8D-B52B-0D3F8CBE8C0B}" type="pres">
      <dgm:prSet presAssocID="{EC9859E8-ACB3-4EDD-B1CB-FE77F387CD7C}" presName="composite" presStyleCnt="0"/>
      <dgm:spPr/>
    </dgm:pt>
    <dgm:pt modelId="{3C4CCA21-6369-4931-80A7-E211715BBFD5}" type="pres">
      <dgm:prSet presAssocID="{EC9859E8-ACB3-4EDD-B1CB-FE77F387CD7C}" presName="rect2" presStyleLbl="revTx" presStyleIdx="5" presStyleCnt="6">
        <dgm:presLayoutVars>
          <dgm:bulletEnabled val="1"/>
        </dgm:presLayoutVars>
      </dgm:prSet>
      <dgm:spPr/>
    </dgm:pt>
    <dgm:pt modelId="{36146F9A-CB7D-4B77-ACA4-A61EFC8E595D}" type="pres">
      <dgm:prSet presAssocID="{EC9859E8-ACB3-4EDD-B1CB-FE77F387CD7C}" presName="rect1" presStyleLbl="alignImgPlace1" presStyleIdx="5" presStyleCnt="6" custScaleX="115485" custScaleY="102552"/>
      <dgm:spPr/>
    </dgm:pt>
  </dgm:ptLst>
  <dgm:cxnLst>
    <dgm:cxn modelId="{1EC27109-2824-4744-9457-1211F0B81CB1}" type="presOf" srcId="{6201B374-5C2B-4DC9-979D-7041A34671B1}" destId="{3275A448-49B5-41C6-B41C-BACE20C32F59}" srcOrd="0" destOrd="0" presId="urn:microsoft.com/office/officeart/2008/layout/PictureGrid"/>
    <dgm:cxn modelId="{7C36EF0F-124E-486E-9CAF-49DA3CC0B5D0}" type="presOf" srcId="{196FC1B1-803A-4547-8B6F-5D828C4BF7C6}" destId="{BD1B594D-2448-4802-AD13-FEFC8793079E}" srcOrd="0" destOrd="0" presId="urn:microsoft.com/office/officeart/2008/layout/PictureGrid"/>
    <dgm:cxn modelId="{1707071D-56C7-48EF-955A-DD0C0C0020F2}" type="presOf" srcId="{AF331A75-AD30-4F0A-AFD5-3B167D5304C5}" destId="{4153D0F6-8F45-439F-A051-FCC53D10668B}" srcOrd="0" destOrd="0" presId="urn:microsoft.com/office/officeart/2008/layout/PictureGrid"/>
    <dgm:cxn modelId="{B465E525-B82D-44AB-B1C2-12E97BC471D1}" type="presOf" srcId="{49817DFF-CFA6-47C5-AB3F-A5D21F412FD2}" destId="{A14DB650-6B4B-486B-A11A-A643EAE9CC70}" srcOrd="0" destOrd="0" presId="urn:microsoft.com/office/officeart/2008/layout/PictureGrid"/>
    <dgm:cxn modelId="{761E7A29-F2EE-4C4B-8643-B1230EE25760}" srcId="{6201B374-5C2B-4DC9-979D-7041A34671B1}" destId="{078B6834-0E37-4C38-9ECC-A82A400F2892}" srcOrd="1" destOrd="0" parTransId="{1B61ED4E-11AF-447C-AD06-C4A5E094594A}" sibTransId="{12878261-6335-4110-894B-01FED36E35AE}"/>
    <dgm:cxn modelId="{90E9C63A-C580-4CAF-ACD1-5068EC6EBC75}" type="presOf" srcId="{B1B08AC1-9F18-447C-AAD5-C3900EB3DB7C}" destId="{5E290BEF-7777-455B-AA8B-EA47BB0093BE}" srcOrd="0" destOrd="0" presId="urn:microsoft.com/office/officeart/2008/layout/PictureGrid"/>
    <dgm:cxn modelId="{88FFD250-6AB4-44D7-965A-F9BB07AA0F64}" type="presOf" srcId="{078B6834-0E37-4C38-9ECC-A82A400F2892}" destId="{DFC469D7-DE4D-4739-B6F0-7A0FD3C8A719}" srcOrd="0" destOrd="0" presId="urn:microsoft.com/office/officeart/2008/layout/PictureGrid"/>
    <dgm:cxn modelId="{1E834155-DB75-4D12-BE1D-D44C0D0F8B33}" srcId="{6201B374-5C2B-4DC9-979D-7041A34671B1}" destId="{196FC1B1-803A-4547-8B6F-5D828C4BF7C6}" srcOrd="2" destOrd="0" parTransId="{7AC951E1-E5CB-4790-856C-35989185ED70}" sibTransId="{93D43B94-8750-4B3D-82ED-8A4EAEE18F65}"/>
    <dgm:cxn modelId="{71C48883-83C8-447C-8BDD-EFABAFCD2F35}" type="presOf" srcId="{EC9859E8-ACB3-4EDD-B1CB-FE77F387CD7C}" destId="{3C4CCA21-6369-4931-80A7-E211715BBFD5}" srcOrd="0" destOrd="0" presId="urn:microsoft.com/office/officeart/2008/layout/PictureGrid"/>
    <dgm:cxn modelId="{6DA9B0D2-BFD3-4DC8-8D6A-823659F22410}" srcId="{6201B374-5C2B-4DC9-979D-7041A34671B1}" destId="{AF331A75-AD30-4F0A-AFD5-3B167D5304C5}" srcOrd="0" destOrd="0" parTransId="{AA5BE06B-6A36-4C09-8E61-8914D2390DA4}" sibTransId="{4B7C5533-1A8D-4169-9FF5-6798FD84E7B2}"/>
    <dgm:cxn modelId="{AEB097D5-D3E4-4DA3-B798-A32C22C877AD}" srcId="{6201B374-5C2B-4DC9-979D-7041A34671B1}" destId="{49817DFF-CFA6-47C5-AB3F-A5D21F412FD2}" srcOrd="3" destOrd="0" parTransId="{1D99A732-DE92-4245-A4E1-9BB48E4D5597}" sibTransId="{A78411BF-14B9-4A91-A041-596C2DDB45A0}"/>
    <dgm:cxn modelId="{871DC8D9-44DF-4D62-B36A-28B8234E758D}" srcId="{6201B374-5C2B-4DC9-979D-7041A34671B1}" destId="{B1B08AC1-9F18-447C-AAD5-C3900EB3DB7C}" srcOrd="4" destOrd="0" parTransId="{685AB100-6603-4AFF-9833-D16EAFB33CD1}" sibTransId="{5BBB2C22-1432-400F-A52C-F11033596C9B}"/>
    <dgm:cxn modelId="{C6F07ADB-7248-4062-8CAB-7CFBE16FFBDE}" srcId="{6201B374-5C2B-4DC9-979D-7041A34671B1}" destId="{EC9859E8-ACB3-4EDD-B1CB-FE77F387CD7C}" srcOrd="5" destOrd="0" parTransId="{8F7A0C5C-E16C-4071-ABEC-B366B6056B69}" sibTransId="{7AC7CF30-E169-4DA3-A83F-77A349897545}"/>
    <dgm:cxn modelId="{1FFB734E-2B25-4921-B712-56CDADED9D19}" type="presParOf" srcId="{3275A448-49B5-41C6-B41C-BACE20C32F59}" destId="{D274C564-0FE9-4C5C-934B-088A2DCE7DA5}" srcOrd="0" destOrd="0" presId="urn:microsoft.com/office/officeart/2008/layout/PictureGrid"/>
    <dgm:cxn modelId="{D7DB396E-69F3-4FF9-857E-7B05108AC91F}" type="presParOf" srcId="{D274C564-0FE9-4C5C-934B-088A2DCE7DA5}" destId="{4153D0F6-8F45-439F-A051-FCC53D10668B}" srcOrd="0" destOrd="0" presId="urn:microsoft.com/office/officeart/2008/layout/PictureGrid"/>
    <dgm:cxn modelId="{AD6C02B1-302F-4CBE-95A1-AAD52C4DED5C}" type="presParOf" srcId="{D274C564-0FE9-4C5C-934B-088A2DCE7DA5}" destId="{63CD41D8-B072-427E-A7C9-43A5C1988FAA}" srcOrd="1" destOrd="0" presId="urn:microsoft.com/office/officeart/2008/layout/PictureGrid"/>
    <dgm:cxn modelId="{4D3C237C-B799-4CAF-BA00-4F6FD55CF3FF}" type="presParOf" srcId="{3275A448-49B5-41C6-B41C-BACE20C32F59}" destId="{0CFD7946-41C3-49C1-B940-4C84F5C2FD7B}" srcOrd="1" destOrd="0" presId="urn:microsoft.com/office/officeart/2008/layout/PictureGrid"/>
    <dgm:cxn modelId="{FFBBEAD5-267E-4F6A-9000-51CF213D1E4D}" type="presParOf" srcId="{3275A448-49B5-41C6-B41C-BACE20C32F59}" destId="{DC87632F-AEFD-4CDC-A7AE-0425E96BCABE}" srcOrd="2" destOrd="0" presId="urn:microsoft.com/office/officeart/2008/layout/PictureGrid"/>
    <dgm:cxn modelId="{BB6E00E5-3A52-4697-A998-65A40DAB79AE}" type="presParOf" srcId="{DC87632F-AEFD-4CDC-A7AE-0425E96BCABE}" destId="{DFC469D7-DE4D-4739-B6F0-7A0FD3C8A719}" srcOrd="0" destOrd="0" presId="urn:microsoft.com/office/officeart/2008/layout/PictureGrid"/>
    <dgm:cxn modelId="{E5AACA72-BBF8-46B6-86EA-C80406692CC2}" type="presParOf" srcId="{DC87632F-AEFD-4CDC-A7AE-0425E96BCABE}" destId="{52CA4CBD-83B5-4337-9747-915907A78530}" srcOrd="1" destOrd="0" presId="urn:microsoft.com/office/officeart/2008/layout/PictureGrid"/>
    <dgm:cxn modelId="{6ECFCCF7-7140-409E-920F-F8A33342A795}" type="presParOf" srcId="{3275A448-49B5-41C6-B41C-BACE20C32F59}" destId="{A86F0637-CC70-4C15-BDF8-E6EE7555F3DC}" srcOrd="3" destOrd="0" presId="urn:microsoft.com/office/officeart/2008/layout/PictureGrid"/>
    <dgm:cxn modelId="{1716F3A6-EB30-4C2A-9461-AD7902DC4BA1}" type="presParOf" srcId="{3275A448-49B5-41C6-B41C-BACE20C32F59}" destId="{D0612931-C57A-405A-954E-41BCA95619EB}" srcOrd="4" destOrd="0" presId="urn:microsoft.com/office/officeart/2008/layout/PictureGrid"/>
    <dgm:cxn modelId="{F80C0BBE-F41F-4EDC-B2FE-C40AFF896CA0}" type="presParOf" srcId="{D0612931-C57A-405A-954E-41BCA95619EB}" destId="{BD1B594D-2448-4802-AD13-FEFC8793079E}" srcOrd="0" destOrd="0" presId="urn:microsoft.com/office/officeart/2008/layout/PictureGrid"/>
    <dgm:cxn modelId="{9380D8B5-0DAC-4D1D-9E88-6F5AC400992E}" type="presParOf" srcId="{D0612931-C57A-405A-954E-41BCA95619EB}" destId="{1D68A66B-1B62-4C98-AAEB-C165BF67CB9D}" srcOrd="1" destOrd="0" presId="urn:microsoft.com/office/officeart/2008/layout/PictureGrid"/>
    <dgm:cxn modelId="{E6D6C4D3-B6A7-41C2-A797-CAF61E6B62EA}" type="presParOf" srcId="{3275A448-49B5-41C6-B41C-BACE20C32F59}" destId="{5881BE3A-17F4-4B99-9E36-B0BD97E63735}" srcOrd="5" destOrd="0" presId="urn:microsoft.com/office/officeart/2008/layout/PictureGrid"/>
    <dgm:cxn modelId="{3C00A623-D249-476A-B9BA-FE1B977357C6}" type="presParOf" srcId="{3275A448-49B5-41C6-B41C-BACE20C32F59}" destId="{0B8243D8-BC06-40DE-8284-074B49D21E72}" srcOrd="6" destOrd="0" presId="urn:microsoft.com/office/officeart/2008/layout/PictureGrid"/>
    <dgm:cxn modelId="{A70A5550-6955-4D84-8BE2-2234C7F782A8}" type="presParOf" srcId="{0B8243D8-BC06-40DE-8284-074B49D21E72}" destId="{A14DB650-6B4B-486B-A11A-A643EAE9CC70}" srcOrd="0" destOrd="0" presId="urn:microsoft.com/office/officeart/2008/layout/PictureGrid"/>
    <dgm:cxn modelId="{570088B4-2F55-43E2-9174-FC43B0EA879D}" type="presParOf" srcId="{0B8243D8-BC06-40DE-8284-074B49D21E72}" destId="{5290D2A2-71D3-4FD9-849E-0C0343FE7EC5}" srcOrd="1" destOrd="0" presId="urn:microsoft.com/office/officeart/2008/layout/PictureGrid"/>
    <dgm:cxn modelId="{9B6C6251-EE9F-42D6-AE69-6A0B2BB1011B}" type="presParOf" srcId="{3275A448-49B5-41C6-B41C-BACE20C32F59}" destId="{6E94E452-E53B-42CA-992E-28241BCDE425}" srcOrd="7" destOrd="0" presId="urn:microsoft.com/office/officeart/2008/layout/PictureGrid"/>
    <dgm:cxn modelId="{72DD4306-7EA7-48FA-B04C-F4D8BE605F10}" type="presParOf" srcId="{3275A448-49B5-41C6-B41C-BACE20C32F59}" destId="{BCEF7C6E-DC0F-4E6D-9D4B-1BF4D596B131}" srcOrd="8" destOrd="0" presId="urn:microsoft.com/office/officeart/2008/layout/PictureGrid"/>
    <dgm:cxn modelId="{AAC015E2-77DE-481A-8A93-171D67E4C68E}" type="presParOf" srcId="{BCEF7C6E-DC0F-4E6D-9D4B-1BF4D596B131}" destId="{5E290BEF-7777-455B-AA8B-EA47BB0093BE}" srcOrd="0" destOrd="0" presId="urn:microsoft.com/office/officeart/2008/layout/PictureGrid"/>
    <dgm:cxn modelId="{F7DAC137-4EDE-495D-B5CB-BC752350A5ED}" type="presParOf" srcId="{BCEF7C6E-DC0F-4E6D-9D4B-1BF4D596B131}" destId="{84221A93-F002-4521-AA8F-582966B9C632}" srcOrd="1" destOrd="0" presId="urn:microsoft.com/office/officeart/2008/layout/PictureGrid"/>
    <dgm:cxn modelId="{082230DC-BB0C-4068-94AF-4CE5CAABF8F2}" type="presParOf" srcId="{3275A448-49B5-41C6-B41C-BACE20C32F59}" destId="{650D6564-D900-4EA3-B2EE-F73FA9F3BDDD}" srcOrd="9" destOrd="0" presId="urn:microsoft.com/office/officeart/2008/layout/PictureGrid"/>
    <dgm:cxn modelId="{E9486822-0801-46B9-BD61-86F8D9B0BA2E}" type="presParOf" srcId="{3275A448-49B5-41C6-B41C-BACE20C32F59}" destId="{4D21DDAD-3561-4A8D-B52B-0D3F8CBE8C0B}" srcOrd="10" destOrd="0" presId="urn:microsoft.com/office/officeart/2008/layout/PictureGrid"/>
    <dgm:cxn modelId="{C446EA8B-8BA7-4958-95FC-9E48510CEA8E}" type="presParOf" srcId="{4D21DDAD-3561-4A8D-B52B-0D3F8CBE8C0B}" destId="{3C4CCA21-6369-4931-80A7-E211715BBFD5}" srcOrd="0" destOrd="0" presId="urn:microsoft.com/office/officeart/2008/layout/PictureGrid"/>
    <dgm:cxn modelId="{28E8A34C-6E94-4853-A6C4-776166490BA4}" type="presParOf" srcId="{4D21DDAD-3561-4A8D-B52B-0D3F8CBE8C0B}" destId="{36146F9A-CB7D-4B77-ACA4-A61EFC8E595D}" srcOrd="1" destOrd="0" presId="urn:microsoft.com/office/officeart/2008/layout/PictureGrid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3D0F6-8F45-439F-A051-FCC53D10668B}">
      <dsp:nvSpPr>
        <dsp:cNvPr id="0" name=""/>
        <dsp:cNvSpPr/>
      </dsp:nvSpPr>
      <dsp:spPr>
        <a:xfrm>
          <a:off x="814706" y="45769"/>
          <a:ext cx="1936374" cy="290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34290" bIns="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Boxen/ Selbstverteidigung</a:t>
          </a:r>
        </a:p>
      </dsp:txBody>
      <dsp:txXfrm>
        <a:off x="814706" y="45769"/>
        <a:ext cx="1936374" cy="290456"/>
      </dsp:txXfrm>
    </dsp:sp>
    <dsp:sp modelId="{63CD41D8-B072-427E-A7C9-43A5C1988FAA}">
      <dsp:nvSpPr>
        <dsp:cNvPr id="0" name=""/>
        <dsp:cNvSpPr/>
      </dsp:nvSpPr>
      <dsp:spPr>
        <a:xfrm>
          <a:off x="664782" y="357768"/>
          <a:ext cx="2236222" cy="200842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24000" b="-2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469D7-DE4D-4739-B6F0-7A0FD3C8A719}">
      <dsp:nvSpPr>
        <dsp:cNvPr id="0" name=""/>
        <dsp:cNvSpPr/>
      </dsp:nvSpPr>
      <dsp:spPr>
        <a:xfrm>
          <a:off x="3255620" y="45769"/>
          <a:ext cx="1936374" cy="290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34290" bIns="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Cheerleading / Hip-Hop</a:t>
          </a:r>
        </a:p>
      </dsp:txBody>
      <dsp:txXfrm>
        <a:off x="3255620" y="45769"/>
        <a:ext cx="1936374" cy="290456"/>
      </dsp:txXfrm>
    </dsp:sp>
    <dsp:sp modelId="{52CA4CBD-83B5-4337-9747-915907A78530}">
      <dsp:nvSpPr>
        <dsp:cNvPr id="0" name=""/>
        <dsp:cNvSpPr/>
      </dsp:nvSpPr>
      <dsp:spPr>
        <a:xfrm>
          <a:off x="3105696" y="357768"/>
          <a:ext cx="2236222" cy="2008427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17000" b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B594D-2448-4802-AD13-FEFC8793079E}">
      <dsp:nvSpPr>
        <dsp:cNvPr id="0" name=""/>
        <dsp:cNvSpPr/>
      </dsp:nvSpPr>
      <dsp:spPr>
        <a:xfrm>
          <a:off x="5696533" y="45769"/>
          <a:ext cx="1936374" cy="290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34290" bIns="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Pizza backen</a:t>
          </a:r>
        </a:p>
      </dsp:txBody>
      <dsp:txXfrm>
        <a:off x="5696533" y="45769"/>
        <a:ext cx="1936374" cy="290456"/>
      </dsp:txXfrm>
    </dsp:sp>
    <dsp:sp modelId="{1D68A66B-1B62-4C98-AAEB-C165BF67CB9D}">
      <dsp:nvSpPr>
        <dsp:cNvPr id="0" name=""/>
        <dsp:cNvSpPr/>
      </dsp:nvSpPr>
      <dsp:spPr>
        <a:xfrm>
          <a:off x="5546609" y="357768"/>
          <a:ext cx="2236222" cy="200842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DB650-6B4B-486B-A11A-A643EAE9CC70}">
      <dsp:nvSpPr>
        <dsp:cNvPr id="0" name=""/>
        <dsp:cNvSpPr/>
      </dsp:nvSpPr>
      <dsp:spPr>
        <a:xfrm>
          <a:off x="702813" y="2568556"/>
          <a:ext cx="1936374" cy="290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34290" bIns="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Fußball, Basketball</a:t>
          </a:r>
        </a:p>
      </dsp:txBody>
      <dsp:txXfrm>
        <a:off x="702813" y="2568556"/>
        <a:ext cx="1936374" cy="290456"/>
      </dsp:txXfrm>
    </dsp:sp>
    <dsp:sp modelId="{5290D2A2-71D3-4FD9-849E-0C0343FE7EC5}">
      <dsp:nvSpPr>
        <dsp:cNvPr id="0" name=""/>
        <dsp:cNvSpPr/>
      </dsp:nvSpPr>
      <dsp:spPr>
        <a:xfrm>
          <a:off x="599633" y="2893219"/>
          <a:ext cx="2236222" cy="20084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90BEF-7777-455B-AA8B-EA47BB0093BE}">
      <dsp:nvSpPr>
        <dsp:cNvPr id="0" name=""/>
        <dsp:cNvSpPr/>
      </dsp:nvSpPr>
      <dsp:spPr>
        <a:xfrm>
          <a:off x="3255620" y="2559833"/>
          <a:ext cx="1936374" cy="290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34290" bIns="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Spielplätze/ Schulhof / Wandern</a:t>
          </a:r>
        </a:p>
      </dsp:txBody>
      <dsp:txXfrm>
        <a:off x="3255620" y="2559833"/>
        <a:ext cx="1936374" cy="290456"/>
      </dsp:txXfrm>
    </dsp:sp>
    <dsp:sp modelId="{84221A93-F002-4521-AA8F-582966B9C632}">
      <dsp:nvSpPr>
        <dsp:cNvPr id="0" name=""/>
        <dsp:cNvSpPr/>
      </dsp:nvSpPr>
      <dsp:spPr>
        <a:xfrm>
          <a:off x="2954165" y="2869237"/>
          <a:ext cx="2460009" cy="2043320"/>
        </a:xfrm>
        <a:prstGeom prst="rect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CCA21-6369-4931-80A7-E211715BBFD5}">
      <dsp:nvSpPr>
        <dsp:cNvPr id="0" name=""/>
        <dsp:cNvSpPr/>
      </dsp:nvSpPr>
      <dsp:spPr>
        <a:xfrm>
          <a:off x="5808426" y="2574215"/>
          <a:ext cx="1936374" cy="290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34290" bIns="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Externe Ausflüge, z.B. Kletterwald</a:t>
          </a:r>
        </a:p>
      </dsp:txBody>
      <dsp:txXfrm>
        <a:off x="5808426" y="2574215"/>
        <a:ext cx="1936374" cy="290456"/>
      </dsp:txXfrm>
    </dsp:sp>
    <dsp:sp modelId="{36146F9A-CB7D-4B77-ACA4-A61EFC8E595D}">
      <dsp:nvSpPr>
        <dsp:cNvPr id="0" name=""/>
        <dsp:cNvSpPr/>
      </dsp:nvSpPr>
      <dsp:spPr>
        <a:xfrm>
          <a:off x="5658503" y="2897533"/>
          <a:ext cx="2236222" cy="19857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5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dirty="0" err="1"/>
              <a:t>Kooperative</a:t>
            </a:r>
            <a:r>
              <a:rPr lang="en-US" sz="4800" dirty="0"/>
              <a:t> </a:t>
            </a:r>
            <a:r>
              <a:rPr lang="en-US" sz="4800" dirty="0" err="1"/>
              <a:t>Ganztagsschule</a:t>
            </a:r>
            <a:r>
              <a:rPr lang="en-US" sz="4800" dirty="0"/>
              <a:t> -</a:t>
            </a:r>
            <a:r>
              <a:rPr lang="en-US" sz="4800" dirty="0" err="1"/>
              <a:t>Grundschule</a:t>
            </a:r>
            <a:r>
              <a:rPr lang="en-US" sz="4800" dirty="0"/>
              <a:t> </a:t>
            </a:r>
            <a:r>
              <a:rPr lang="en-US" sz="4800" dirty="0" err="1"/>
              <a:t>Strullendorf</a:t>
            </a:r>
            <a:endParaRPr lang="en-US" sz="4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DA4570-B3D6-4EB7-A33C-28E5E6440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492" y="5147732"/>
            <a:ext cx="2579808" cy="141511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E60BA0D-1BED-40CC-A00A-5A9FCA5D2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6" y="5147732"/>
            <a:ext cx="5434064" cy="13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99239-3C2C-4670-8B3B-80ECEAB16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81423"/>
            <a:ext cx="8596668" cy="840481"/>
          </a:xfrm>
        </p:spPr>
        <p:txBody>
          <a:bodyPr>
            <a:normAutofit fontScale="90000"/>
          </a:bodyPr>
          <a:lstStyle/>
          <a:p>
            <a:r>
              <a:rPr lang="de-DE" dirty="0"/>
              <a:t>Tagesstruktur/ Projekte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3490E5-5B9F-41E3-A6E9-D467DFEF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1904"/>
            <a:ext cx="8596668" cy="49174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de-DE" sz="1600" dirty="0"/>
              <a:t>Offenes Konzept -&gt; Kinder können zwischen verschiedenen Projekträumen und spezifischen Angeboten frei entscheiden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1600" dirty="0"/>
              <a:t>Nach Schulschluss: Ankommen und Anmeldung in der </a:t>
            </a:r>
            <a:r>
              <a:rPr lang="de-DE" sz="1600" dirty="0" err="1"/>
              <a:t>KoGa</a:t>
            </a:r>
            <a:r>
              <a:rPr lang="de-DE" sz="1600" dirty="0"/>
              <a:t>, Freispiel, pädagogische Angebote und Projekte (weitere mögliche Bildungspartner: Musikschule, Sportvereine, Kulturanbieter…)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1600" dirty="0"/>
              <a:t>Nach </a:t>
            </a:r>
            <a:r>
              <a:rPr lang="de-DE" sz="1600" dirty="0" err="1"/>
              <a:t>KoGa</a:t>
            </a:r>
            <a:r>
              <a:rPr lang="de-DE" sz="1600" dirty="0"/>
              <a:t> Abmeldung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1600" dirty="0"/>
              <a:t>Feste Rituale (z.B. Weihnachten)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1600" dirty="0"/>
          </a:p>
          <a:p>
            <a:pPr marL="0" indent="0">
              <a:buNone/>
            </a:pPr>
            <a:endParaRPr lang="de-DE" u="sng" dirty="0"/>
          </a:p>
          <a:p>
            <a:pPr marL="0" indent="0">
              <a:buNone/>
            </a:pPr>
            <a:endParaRPr lang="de-DE" u="sng" dirty="0"/>
          </a:p>
          <a:p>
            <a:pPr marL="0" indent="0">
              <a:buNone/>
            </a:pPr>
            <a:endParaRPr lang="de-DE" u="sng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890085D-08E3-4F7E-9E5D-C82D2DF6F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022208"/>
            <a:ext cx="1996262" cy="266168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C808314-FC12-4EB5-A5B0-2167412D7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242" y="4022207"/>
            <a:ext cx="1996262" cy="266168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6945D71-6B24-4EBC-9A6E-42E709A8A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786" y="4022207"/>
            <a:ext cx="2032311" cy="2642098"/>
          </a:xfrm>
          <a:prstGeom prst="rect">
            <a:avLst/>
          </a:prstGeom>
        </p:spPr>
      </p:pic>
      <p:pic>
        <p:nvPicPr>
          <p:cNvPr id="7" name="Grafik 6" descr="Ein Bild, das Person, drinnen, trinkend, Restaurant enthält.&#10;&#10;Automatisch generierte Beschreibung">
            <a:extLst>
              <a:ext uri="{FF2B5EF4-FFF2-40B4-BE49-F238E27FC236}">
                <a16:creationId xmlns:a16="http://schemas.microsoft.com/office/drawing/2014/main" id="{D1F03744-7283-4215-86F9-E91B21913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568" y="4022208"/>
            <a:ext cx="1996262" cy="266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78353-76ED-4B79-9C12-C753A9AB0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38225"/>
          </a:xfrm>
        </p:spPr>
        <p:txBody>
          <a:bodyPr>
            <a:normAutofit fontScale="90000"/>
          </a:bodyPr>
          <a:lstStyle/>
          <a:p>
            <a:r>
              <a:rPr lang="de-DE" dirty="0"/>
              <a:t>Tagesstruktur/ Projekte </a:t>
            </a:r>
            <a:br>
              <a:rPr lang="de-DE" dirty="0"/>
            </a:br>
            <a:r>
              <a:rPr lang="de-DE" dirty="0"/>
              <a:t> </a:t>
            </a:r>
            <a:r>
              <a:rPr lang="de-DE" sz="1400" dirty="0">
                <a:solidFill>
                  <a:schemeClr val="tx1"/>
                </a:solidFill>
              </a:rPr>
              <a:t>anbei ein kleiner Einblick unserer bisherigen Projekte und Angebote (jährlich wechselnd)</a:t>
            </a:r>
            <a:endParaRPr lang="de-DE" sz="1400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B55C6359-0960-4225-8C06-5CE94499F2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936890"/>
              </p:ext>
            </p:extLst>
          </p:nvPr>
        </p:nvGraphicFramePr>
        <p:xfrm>
          <a:off x="677335" y="1647825"/>
          <a:ext cx="8447615" cy="494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AD762AB1-3D10-433D-BFA6-880189A672BB}"/>
              </a:ext>
            </a:extLst>
          </p:cNvPr>
          <p:cNvSpPr txBox="1"/>
          <p:nvPr/>
        </p:nvSpPr>
        <p:spPr>
          <a:xfrm flipH="1">
            <a:off x="8776252" y="1786324"/>
            <a:ext cx="18884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Hochbeet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3434631-52AC-420F-940E-1B1C4CC4349E}"/>
              </a:ext>
            </a:extLst>
          </p:cNvPr>
          <p:cNvSpPr txBox="1"/>
          <p:nvPr/>
        </p:nvSpPr>
        <p:spPr>
          <a:xfrm flipH="1">
            <a:off x="8776252" y="4254691"/>
            <a:ext cx="2548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u.a. </a:t>
            </a:r>
            <a:r>
              <a:rPr lang="de-DE" sz="900" dirty="0"/>
              <a:t>Slackline</a:t>
            </a:r>
            <a:r>
              <a:rPr lang="de-DE" sz="1200" dirty="0"/>
              <a:t>, Jonglage</a:t>
            </a:r>
          </a:p>
        </p:txBody>
      </p:sp>
      <p:pic>
        <p:nvPicPr>
          <p:cNvPr id="8" name="Grafik 7" descr="Ein Bild, das Decke, Person, drinnen, Boden enthält.&#10;&#10;Automatisch generierte Beschreibung">
            <a:extLst>
              <a:ext uri="{FF2B5EF4-FFF2-40B4-BE49-F238E27FC236}">
                <a16:creationId xmlns:a16="http://schemas.microsoft.com/office/drawing/2014/main" id="{7C293EA2-1BA1-481A-9037-B1D2D31E61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3705" y="4531690"/>
            <a:ext cx="1716234" cy="2059610"/>
          </a:xfrm>
          <a:prstGeom prst="rect">
            <a:avLst/>
          </a:prstGeom>
        </p:spPr>
      </p:pic>
      <p:pic>
        <p:nvPicPr>
          <p:cNvPr id="11" name="Grafik 10" descr="Ein Bild, das draußen, Boden, Pflanze, Baum enthält.&#10;&#10;Automatisch generierte Beschreibung">
            <a:extLst>
              <a:ext uri="{FF2B5EF4-FFF2-40B4-BE49-F238E27FC236}">
                <a16:creationId xmlns:a16="http://schemas.microsoft.com/office/drawing/2014/main" id="{3A14DADF-2ECE-4D57-B046-7905D92D9A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6412" y="4531691"/>
            <a:ext cx="2218736" cy="2059610"/>
          </a:xfrm>
          <a:prstGeom prst="rect">
            <a:avLst/>
          </a:prstGeom>
        </p:spPr>
      </p:pic>
      <p:pic>
        <p:nvPicPr>
          <p:cNvPr id="13" name="Grafik 12" descr="Ein Bild, das Text, Fenster, drinnen, Familie enthält.&#10;&#10;Automatisch generierte Beschreibung">
            <a:extLst>
              <a:ext uri="{FF2B5EF4-FFF2-40B4-BE49-F238E27FC236}">
                <a16:creationId xmlns:a16="http://schemas.microsoft.com/office/drawing/2014/main" id="{25D7DBBF-293B-4CF3-A250-E55A0584F4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6245" y="2035899"/>
            <a:ext cx="2440955" cy="1977887"/>
          </a:xfrm>
          <a:prstGeom prst="rect">
            <a:avLst/>
          </a:prstGeom>
        </p:spPr>
      </p:pic>
      <p:pic>
        <p:nvPicPr>
          <p:cNvPr id="15" name="Grafik 14" descr="Ein Bild, das Baum, draußen, Person, Kind enthält.&#10;&#10;Automatisch generierte Beschreibung">
            <a:extLst>
              <a:ext uri="{FF2B5EF4-FFF2-40B4-BE49-F238E27FC236}">
                <a16:creationId xmlns:a16="http://schemas.microsoft.com/office/drawing/2014/main" id="{D2A43113-F19D-4144-9B81-C0949E4F67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5370" y="4531690"/>
            <a:ext cx="1910301" cy="2059610"/>
          </a:xfrm>
          <a:prstGeom prst="rect">
            <a:avLst/>
          </a:prstGeom>
        </p:spPr>
      </p:pic>
      <p:pic>
        <p:nvPicPr>
          <p:cNvPr id="21" name="Grafik 20" descr="Ein Bild, das Person, Boden, draußen, aus Holz enthält.&#10;&#10;Automatisch generierte Beschreibung">
            <a:extLst>
              <a:ext uri="{FF2B5EF4-FFF2-40B4-BE49-F238E27FC236}">
                <a16:creationId xmlns:a16="http://schemas.microsoft.com/office/drawing/2014/main" id="{C6486662-98FC-444A-B6CB-62A1741717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3705" y="2090740"/>
            <a:ext cx="2346546" cy="186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1DEA37-331C-48B3-9109-92077EE07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Zukünftige Projektideen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E25848-479C-4ED9-94B3-06ADB79EC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3491"/>
            <a:ext cx="8596668" cy="478506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Literaturprojekte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Waldpädagogik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Kooperation 1. FC Strullendorf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Holzwerkstatt AG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Koch AG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Theater / Tanz AG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Kreativ AG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Kickboxen / Selbstverteidigung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Hip-Hop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Cheerleading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Fußball + Kooperation Fußballschule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Basketball, Frisbee, Tischtennis, Badminton…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Kinderbeirat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Usw.</a:t>
            </a:r>
          </a:p>
          <a:p>
            <a:pPr>
              <a:buFont typeface="Wingdings" panose="05000000000000000000" pitchFamily="2" charset="2"/>
              <a:buChar char="v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83A80-C5E0-473B-8DD7-07A52833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Erziehungs- und Bildungspartnerschaft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2C774-103C-43D8-A546-E17EAE9FF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0701"/>
            <a:ext cx="8596668" cy="42506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Eltern-Kind-Nachmittag zum Kennenlernen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Schnuppertage für interessierte Kinder unter Einhaltung der aktuellen Hygienebestimmungen (bei Bedarf bitte melden)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Regelmäßige Elternbriefe und Informationsschreiben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Bei Bedarf Elterngespräche möglich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Telefonischer Kontakt jederzeit möglich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Eltern - Kind Tage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Elternbeirat</a:t>
            </a:r>
          </a:p>
        </p:txBody>
      </p:sp>
    </p:spTree>
    <p:extLst>
      <p:ext uri="{BB962C8B-B14F-4D97-AF65-F5344CB8AC3E}">
        <p14:creationId xmlns:p14="http://schemas.microsoft.com/office/powerpoint/2010/main" val="241286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AC7685-FB21-46B0-9D12-766DDB62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Ferienbetreuung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8E091A-430F-4331-9FC8-50499E0C8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22818"/>
            <a:ext cx="8596668" cy="43616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tx2"/>
                </a:solidFill>
              </a:rPr>
              <a:t>Die </a:t>
            </a:r>
            <a:r>
              <a:rPr lang="de-DE" dirty="0" err="1">
                <a:solidFill>
                  <a:schemeClr val="tx2"/>
                </a:solidFill>
              </a:rPr>
              <a:t>KoGa</a:t>
            </a:r>
            <a:r>
              <a:rPr lang="de-DE" dirty="0">
                <a:solidFill>
                  <a:schemeClr val="tx2"/>
                </a:solidFill>
              </a:rPr>
              <a:t> bietet unabhängig einer Mindestteilnehmerzahl eine verbindliche Ferienbetreuung an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8 Wochen im kommenden Schuljahr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Ferienkosten werden gesondert berechnet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Flexible Anzahl der Buchungstage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Pädagogische Kernzeit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Mit Beginn des neuen Schuljahres erfolgt eine neue Bedarfsabfrage 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B02047B0-2F03-4E39-8CEE-0D894E267C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14950" y="3276600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1" name="Grafik 10" descr="Ein Bild, das Gras, draußen, Baum, klein enthält.&#10;&#10;Automatisch generierte Beschreibung">
            <a:extLst>
              <a:ext uri="{FF2B5EF4-FFF2-40B4-BE49-F238E27FC236}">
                <a16:creationId xmlns:a16="http://schemas.microsoft.com/office/drawing/2014/main" id="{C53510C6-AF87-4426-99CE-C581880BA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61" y="4614183"/>
            <a:ext cx="2462074" cy="2093404"/>
          </a:xfrm>
          <a:prstGeom prst="rect">
            <a:avLst/>
          </a:prstGeom>
        </p:spPr>
      </p:pic>
      <p:pic>
        <p:nvPicPr>
          <p:cNvPr id="13" name="Grafik 12" descr="Ein Bild, das draußen, Himmel, Boden, jung enthält.&#10;&#10;Automatisch generierte Beschreibung">
            <a:extLst>
              <a:ext uri="{FF2B5EF4-FFF2-40B4-BE49-F238E27FC236}">
                <a16:creationId xmlns:a16="http://schemas.microsoft.com/office/drawing/2014/main" id="{98F15B10-8122-4228-849F-FAA092583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03" y="4614183"/>
            <a:ext cx="2791205" cy="2093404"/>
          </a:xfrm>
          <a:prstGeom prst="rect">
            <a:avLst/>
          </a:prstGeom>
        </p:spPr>
      </p:pic>
      <p:pic>
        <p:nvPicPr>
          <p:cNvPr id="15" name="Grafik 14" descr="Ein Bild, das Person, stehend enthält.&#10;&#10;Automatisch generierte Beschreibung">
            <a:extLst>
              <a:ext uri="{FF2B5EF4-FFF2-40B4-BE49-F238E27FC236}">
                <a16:creationId xmlns:a16="http://schemas.microsoft.com/office/drawing/2014/main" id="{F7EC58B6-65DB-4D3A-8FE7-A7F7C4950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344" y="4614183"/>
            <a:ext cx="2791205" cy="20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1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E02215A5-05B4-4EFF-9073-52EABF341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412" y="4024200"/>
            <a:ext cx="7766936" cy="1096899"/>
          </a:xfrm>
        </p:spPr>
        <p:txBody>
          <a:bodyPr>
            <a:normAutofit fontScale="92500" lnSpcReduction="10000"/>
          </a:bodyPr>
          <a:lstStyle/>
          <a:p>
            <a:r>
              <a:rPr lang="de-DE" dirty="0" err="1"/>
              <a:t>KoGa</a:t>
            </a:r>
            <a:r>
              <a:rPr lang="de-DE" dirty="0"/>
              <a:t> Grundschule Strullendorf/</a:t>
            </a:r>
            <a:r>
              <a:rPr lang="de-DE" dirty="0" err="1"/>
              <a:t>Amlingstadt</a:t>
            </a:r>
            <a:endParaRPr lang="de-DE" dirty="0"/>
          </a:p>
          <a:p>
            <a:r>
              <a:rPr lang="de-DE" dirty="0"/>
              <a:t>Franziska Seuling</a:t>
            </a:r>
          </a:p>
          <a:p>
            <a:r>
              <a:rPr lang="de-DE" dirty="0"/>
              <a:t>Bei weiteren Fragen: </a:t>
            </a:r>
            <a:r>
              <a:rPr lang="de-DE" dirty="0" err="1"/>
              <a:t>f.seuling@kobis.bayern</a:t>
            </a:r>
            <a:r>
              <a:rPr lang="de-DE" dirty="0"/>
              <a:t> oder 015750135336  </a:t>
            </a:r>
          </a:p>
        </p:txBody>
      </p:sp>
    </p:spTree>
    <p:extLst>
      <p:ext uri="{BB962C8B-B14F-4D97-AF65-F5344CB8AC3E}">
        <p14:creationId xmlns:p14="http://schemas.microsoft.com/office/powerpoint/2010/main" val="52013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7FFD8-52BE-4EFB-ACF7-E92E512A3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Was ist die </a:t>
            </a:r>
            <a:r>
              <a:rPr lang="de-DE" dirty="0" err="1"/>
              <a:t>KoGa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3D1D04-E7C0-4027-A4BD-0A9C3947B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0651"/>
            <a:ext cx="8596668" cy="4650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 err="1"/>
              <a:t>KoGa</a:t>
            </a:r>
            <a:r>
              <a:rPr lang="de-DE" u="sng" dirty="0"/>
              <a:t> = Kooperative Ganztagsschule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ein „freiwillig schulisches Angebot in der Jugendhilfe“, im Anschluss an den Vormittagsunterricht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Kooperation Kultus- und Sozialministerium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Verlässliches Betreuungs- und Bildungsangebot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Anmeldung verbindlich für das komplette Schuljahr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Anwesenheits- und Teilnahmepflicht über das gesamte Schuljahr hinweg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u="sng" dirty="0"/>
              <a:t>Träger der </a:t>
            </a:r>
            <a:r>
              <a:rPr lang="de-DE" u="sng" dirty="0" err="1"/>
              <a:t>KoGa</a:t>
            </a:r>
            <a:r>
              <a:rPr lang="de-DE" u="sng" dirty="0"/>
              <a:t> Strullendorf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Unser Kooperationspartner:		KoBiS Hirschaid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Geschäftsführer: 				Herr C. Busch</a:t>
            </a:r>
          </a:p>
        </p:txBody>
      </p:sp>
    </p:spTree>
    <p:extLst>
      <p:ext uri="{BB962C8B-B14F-4D97-AF65-F5344CB8AC3E}">
        <p14:creationId xmlns:p14="http://schemas.microsoft.com/office/powerpoint/2010/main" val="81004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1B8EC-46C4-4326-9C4C-AF24B17F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Rahmenbedingungen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49C3DE-A593-43AC-A764-C4EB4ED8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66851"/>
            <a:ext cx="8759629" cy="4574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/>
              <a:t>Buchung/ Betreuungszeit: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1800" dirty="0" err="1"/>
              <a:t>Amlingstadt</a:t>
            </a:r>
            <a:r>
              <a:rPr lang="de-DE" sz="1800" dirty="0"/>
              <a:t>: 		Montag – Freitag 13.00 Uhr – 14.00 Uhr</a:t>
            </a:r>
          </a:p>
          <a:p>
            <a:pPr marL="457200" lvl="1" indent="0">
              <a:buNone/>
            </a:pPr>
            <a:r>
              <a:rPr lang="de-DE" sz="1800" dirty="0"/>
              <a:t>					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1800" dirty="0"/>
              <a:t>Strullendorf: 		Montag - Freitag 11.15 Uhr – 14.00 Uhr bis 17 Uhr    </a:t>
            </a:r>
          </a:p>
          <a:p>
            <a:pPr marL="457200" lvl="1" indent="0">
              <a:buNone/>
            </a:pPr>
            <a:r>
              <a:rPr lang="de-DE" sz="1800" dirty="0"/>
              <a:t>                                 (individuelle Absprachen möglich)</a:t>
            </a:r>
          </a:p>
          <a:p>
            <a:pPr marL="457200" lvl="1" indent="0">
              <a:buNone/>
            </a:pPr>
            <a:r>
              <a:rPr lang="de-DE" sz="1800" dirty="0"/>
              <a:t>					</a:t>
            </a:r>
            <a:endParaRPr lang="de-DE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u="sng" dirty="0"/>
              <a:t>Transfer</a:t>
            </a:r>
          </a:p>
          <a:p>
            <a:pPr marL="685800" lvl="1">
              <a:buFont typeface="Wingdings" panose="05000000000000000000" pitchFamily="2" charset="2"/>
              <a:buChar char="v"/>
            </a:pPr>
            <a:r>
              <a:rPr lang="de-DE" sz="1800" dirty="0"/>
              <a:t>14.00 / 15.00 Uhr bis 17.00 Uhr gebuchte Kinder aus </a:t>
            </a:r>
            <a:r>
              <a:rPr lang="de-DE" sz="1800" dirty="0" err="1"/>
              <a:t>Amlingstadt</a:t>
            </a:r>
            <a:r>
              <a:rPr lang="de-DE" sz="1800" dirty="0"/>
              <a:t> werden um 11.15 / 12.15 / 13.00 Uhr mit dem Bus nach Strullendorf gefahren</a:t>
            </a:r>
          </a:p>
          <a:p>
            <a:pPr marL="685800" lvl="1">
              <a:buFont typeface="Wingdings" panose="05000000000000000000" pitchFamily="2" charset="2"/>
              <a:buChar char="v"/>
            </a:pPr>
            <a:r>
              <a:rPr lang="de-DE" sz="1800" dirty="0"/>
              <a:t>14.00 Uhr sowohl auch 16.00 Uhr Bustransfer in die umliegenden Dörfer</a:t>
            </a:r>
          </a:p>
          <a:p>
            <a:pPr marL="400050" lvl="1" indent="0">
              <a:buNone/>
            </a:pPr>
            <a:r>
              <a:rPr lang="de-DE" sz="1800" dirty="0"/>
              <a:t>     -&gt; Je nach Bedarf auch 17 Uhr möglich</a:t>
            </a:r>
          </a:p>
          <a:p>
            <a:pPr marL="457200" lvl="1" indent="0">
              <a:buNone/>
            </a:pPr>
            <a:endParaRPr lang="de-DE" dirty="0"/>
          </a:p>
          <a:p>
            <a:pPr marL="0" indent="0">
              <a:buNone/>
            </a:pPr>
            <a:endParaRPr lang="de-DE" u="sng" dirty="0"/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507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1B8EC-46C4-4326-9C4C-AF24B17F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Rahmenbedingungen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49C3DE-A593-43AC-A764-C4EB4ED8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6850"/>
            <a:ext cx="8596668" cy="47815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u="sng" dirty="0"/>
              <a:t>Mittagsversorgung/ Verpflegung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1800" dirty="0"/>
              <a:t>Mittagsversorgung über Apetito, </a:t>
            </a:r>
            <a:r>
              <a:rPr lang="de-DE" sz="1800" b="1" dirty="0"/>
              <a:t>nur in Strullendorf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1800" dirty="0"/>
              <a:t>Montag bis Freitag aufgeteilt in zwei Gruppen (12.15 und 13.00 Uhr)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1800" dirty="0"/>
              <a:t>Für 15.00 Uhr bis 17.00 Uhr-Kinder verpflichtend, für 14.00-Uhr Kinder optional </a:t>
            </a:r>
            <a:r>
              <a:rPr lang="de-DE" sz="1800" dirty="0" err="1"/>
              <a:t>zubuchbar</a:t>
            </a:r>
            <a:endParaRPr lang="de-DE" sz="1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1800" dirty="0"/>
              <a:t>Obst / Gemüse / Brotzeit, täglich wechselnde Snacks und Getränke in der </a:t>
            </a:r>
            <a:r>
              <a:rPr lang="de-DE" sz="1800" dirty="0" err="1"/>
              <a:t>KoGa</a:t>
            </a:r>
            <a:r>
              <a:rPr lang="de-DE" sz="1800" dirty="0"/>
              <a:t> (auch in </a:t>
            </a:r>
            <a:r>
              <a:rPr lang="de-DE" sz="1800" dirty="0" err="1"/>
              <a:t>Amlingstadt</a:t>
            </a:r>
            <a:r>
              <a:rPr lang="de-DE" sz="1800" dirty="0"/>
              <a:t>)</a:t>
            </a:r>
          </a:p>
          <a:p>
            <a:pPr marL="0" indent="0">
              <a:buNone/>
            </a:pPr>
            <a:endParaRPr lang="de-DE" u="sng" dirty="0"/>
          </a:p>
          <a:p>
            <a:pPr marL="0" indent="0">
              <a:buNone/>
            </a:pPr>
            <a:r>
              <a:rPr lang="de-DE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Kosten (Stand Schuljahr 2021/22)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Essenspauschale: 		2x wöchentlich = 28,00 Euro/ Monat</a:t>
            </a:r>
          </a:p>
          <a:p>
            <a:pPr marL="457200" lvl="1" indent="0">
              <a:buNone/>
            </a:pP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			3x wöchentlich = 42,00 Euro/ Monat</a:t>
            </a:r>
          </a:p>
          <a:p>
            <a:pPr marL="457200" lvl="1" indent="0">
              <a:buNone/>
            </a:pP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			4x wöchentlich = 56,00 Euro/ Monat</a:t>
            </a:r>
          </a:p>
          <a:p>
            <a:pPr marL="457200" lvl="1" indent="0">
              <a:buNone/>
            </a:pP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			5x wöchentlich = 70,00 Euro / Monat</a:t>
            </a:r>
          </a:p>
          <a:p>
            <a:pPr marL="457200" lvl="1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291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95F19-434F-488A-BA37-48161E2F4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Elternbeiträge Finanzierung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46C0EB-42F3-4BA8-A362-39CE8CD86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7597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u="sng" dirty="0"/>
              <a:t>Finanzierung: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Nach Maßgabe des </a:t>
            </a:r>
            <a:r>
              <a:rPr lang="de-DE" dirty="0" err="1"/>
              <a:t>BayKiBiG</a:t>
            </a:r>
            <a:r>
              <a:rPr lang="de-DE" dirty="0"/>
              <a:t> (pauschalisierte Förderung)</a:t>
            </a:r>
          </a:p>
          <a:p>
            <a:pPr>
              <a:buFont typeface="Wingdings" panose="05000000000000000000" pitchFamily="2" charset="2"/>
              <a:buChar char="v"/>
            </a:pPr>
            <a:endParaRPr lang="de-DE" dirty="0"/>
          </a:p>
          <a:p>
            <a:pPr marL="0" indent="0">
              <a:buNone/>
            </a:pPr>
            <a:r>
              <a:rPr lang="de-DE" u="sng" dirty="0"/>
              <a:t>Elternbeiträge: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Nach Buchungszeiten gestaffelt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Nach Einkommen gestaffelt - Für einkommensschwache Familien besteht die Möglichkeit einen Antrag auf Kostenübernahme (ganz oder teilweise) bei der wirtschaftlichen Jugendhilfe zu stellen (Tabelle finden Sie bei der Anmeldung).</a:t>
            </a:r>
          </a:p>
          <a:p>
            <a:pPr>
              <a:buFont typeface="Wingdings" panose="05000000000000000000" pitchFamily="2" charset="2"/>
              <a:buChar char="v"/>
            </a:pP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Spielgeld 6€ / mtl.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Sachkostenpauschale 8€ / mtl.</a:t>
            </a:r>
          </a:p>
          <a:p>
            <a:pPr>
              <a:buFont typeface="Wingdings" panose="05000000000000000000" pitchFamily="2" charset="2"/>
              <a:buChar char="v"/>
            </a:pP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rgbClr val="FF0000"/>
                </a:solidFill>
              </a:rPr>
              <a:t>	</a:t>
            </a:r>
            <a:endParaRPr lang="de-DE" sz="1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6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1B8EC-46C4-4326-9C4C-AF24B17F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Rahmenbedingungen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49C3DE-A593-43AC-A764-C4EB4ED8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6851"/>
            <a:ext cx="8596668" cy="4574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u="sng" dirty="0"/>
          </a:p>
          <a:p>
            <a:pPr marL="0" indent="0">
              <a:buNone/>
            </a:pPr>
            <a:r>
              <a:rPr lang="de-DE" u="sng" dirty="0"/>
              <a:t>Hausaufgabenbetreuung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1800" u="sng" dirty="0"/>
              <a:t>14.00 Uhr-Kinder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800" dirty="0"/>
              <a:t>Möglichkeit die HA zu erledigen, KEINE engmaschige Kontrolle</a:t>
            </a:r>
          </a:p>
          <a:p>
            <a:pPr marL="914400" lvl="2" indent="0">
              <a:buNone/>
            </a:pPr>
            <a:endParaRPr lang="de-DE" sz="1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1800" u="sng" dirty="0"/>
              <a:t>15.00 / 16.00 / 17.00 Uhr-Kinder</a:t>
            </a:r>
            <a:endParaRPr lang="de-DE" sz="1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800" dirty="0"/>
              <a:t>verlässliche HA-Betreuung in Kleingruppen mit festem Ansprechpartner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800" dirty="0"/>
              <a:t>Zeitrahmen von bis zu 1,5 Stunden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800" dirty="0"/>
              <a:t>Regelmäßiger und enger Austausch mit den Lehrer*innen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800" dirty="0"/>
              <a:t>Kommunikation mit den Eltern über das Hausaufgabenheft</a:t>
            </a:r>
          </a:p>
          <a:p>
            <a:pPr marL="914400" lvl="2" indent="0">
              <a:buNone/>
            </a:pPr>
            <a:endParaRPr lang="de-DE" sz="1800" dirty="0"/>
          </a:p>
          <a:p>
            <a:pPr marL="914400" lvl="2" indent="0">
              <a:buNone/>
            </a:pPr>
            <a:endParaRPr lang="de-DE" sz="1800" dirty="0"/>
          </a:p>
          <a:p>
            <a:pPr marL="457200" lvl="1" indent="0">
              <a:buNone/>
            </a:pPr>
            <a:endParaRPr lang="de-DE" dirty="0"/>
          </a:p>
          <a:p>
            <a:pPr>
              <a:buFont typeface="+mj-lt"/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20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9C22DB-43BA-4D8E-883A-BF01C812B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Pädagogik/ Leitsätze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1D9B27-6E6C-4E6B-B1EE-C94325A00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8775"/>
            <a:ext cx="8596668" cy="44125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Wir unterstützen jedes Kind in seinen individuellen Stärken und Ressourcen.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Wir sind eine Gemeinschaft, in der Respekt und Achtsamkeit einen hohen Stellenwert haben.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Wir schaffen Raum für Freispiel, Kreativität, Ausgleich und Bewegung.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Wir arbeiten eng als Team zusammen und sind Vorbilder für die Kinder.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Wir stärken die Sozialkompetenzen der Kinder.</a:t>
            </a:r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2800" i="1" dirty="0">
                <a:latin typeface="Gabriola" panose="04040605051002020D02" pitchFamily="82" charset="0"/>
              </a:rPr>
              <a:t>„Kinder sind wie Blumen. Man muss sich zu ihnen niederbeugen, </a:t>
            </a:r>
          </a:p>
          <a:p>
            <a:pPr marL="0" indent="0" algn="ctr">
              <a:buNone/>
            </a:pPr>
            <a:r>
              <a:rPr lang="de-DE" sz="2800" i="1" dirty="0">
                <a:latin typeface="Gabriola" panose="04040605051002020D02" pitchFamily="82" charset="0"/>
              </a:rPr>
              <a:t>wenn man sie erkennen will! </a:t>
            </a:r>
            <a:r>
              <a:rPr lang="de-DE" sz="1400" i="1" dirty="0">
                <a:latin typeface="Gabriola" panose="04040605051002020D02" pitchFamily="82" charset="0"/>
              </a:rPr>
              <a:t>( F. Fröbel)</a:t>
            </a:r>
            <a:endParaRPr lang="de-DE" sz="2800" i="1" dirty="0">
              <a:latin typeface="Gabriola" panose="04040605051002020D02" pitchFamily="82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754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D5422-BFFA-4148-B520-613B6C07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Pädagogisches Personal der </a:t>
            </a:r>
            <a:r>
              <a:rPr lang="de-DE" dirty="0" err="1"/>
              <a:t>KoGa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C53746-3B2C-447C-9808-42C745EF9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Ausbau zur </a:t>
            </a:r>
            <a:r>
              <a:rPr lang="de-DE" dirty="0" err="1"/>
              <a:t>KoGa</a:t>
            </a:r>
            <a:r>
              <a:rPr lang="de-DE" dirty="0"/>
              <a:t> -&gt; mehr Fördergelder =&gt; mehr qualifiziertes pädagogisches Personal in verschiedenen Kompetenzbereichen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Personal hoch -&gt; Inklusion, Migration (vielfältige Förderangebote)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Regelmäßige Weiterqualifizierungen des Personals durch Fort- und Weiterbildungen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Teile des Personals wirken Vormittags aktiv im Unterricht mit – enger Austausch mit Lehrern möglich</a:t>
            </a:r>
          </a:p>
          <a:p>
            <a:pPr marL="0" indent="0">
              <a:buNone/>
            </a:pPr>
            <a:r>
              <a:rPr lang="de-DE" dirty="0"/>
              <a:t>     -&gt; spezifischerer Blick auf Kompetenzen und Bedarfe der Kinder (bessere  </a:t>
            </a:r>
          </a:p>
          <a:p>
            <a:pPr marL="0" indent="0">
              <a:buNone/>
            </a:pPr>
            <a:r>
              <a:rPr lang="de-DE" dirty="0"/>
              <a:t>         Handlungsmöglichkeiten)</a:t>
            </a:r>
          </a:p>
          <a:p>
            <a:pPr marL="0" indent="0">
              <a:buNone/>
            </a:pPr>
            <a:r>
              <a:rPr lang="de-DE" dirty="0"/>
              <a:t>    =&gt; hohe Qualität der ganztägigen Bildungs- und Betreuungsangebote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Qualitätssteuerung über den Anstellungsschlüssel (1:11) </a:t>
            </a: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41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75D9F-C0DF-4878-B998-A77868EAA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85936" cy="662609"/>
          </a:xfrm>
        </p:spPr>
        <p:txBody>
          <a:bodyPr/>
          <a:lstStyle/>
          <a:p>
            <a:r>
              <a:rPr lang="de-DE" dirty="0"/>
              <a:t>Tagesstruktur/ Projekte </a:t>
            </a:r>
          </a:p>
        </p:txBody>
      </p:sp>
      <p:pic>
        <p:nvPicPr>
          <p:cNvPr id="19" name="Inhaltsplatzhalter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A096B4E-4E79-40EA-A7FD-D5E273EDB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97" y="1413536"/>
            <a:ext cx="7957573" cy="5329054"/>
          </a:xfrm>
        </p:spPr>
      </p:pic>
    </p:spTree>
    <p:extLst>
      <p:ext uri="{BB962C8B-B14F-4D97-AF65-F5344CB8AC3E}">
        <p14:creationId xmlns:p14="http://schemas.microsoft.com/office/powerpoint/2010/main" val="252951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tf00001240</Template>
  <TotalTime>0</TotalTime>
  <Words>796</Words>
  <Application>Microsoft Office PowerPoint</Application>
  <PresentationFormat>Breitbild</PresentationFormat>
  <Paragraphs>132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Gabriola</vt:lpstr>
      <vt:lpstr>Trebuchet MS</vt:lpstr>
      <vt:lpstr>Wingdings</vt:lpstr>
      <vt:lpstr>Wingdings 3</vt:lpstr>
      <vt:lpstr>Facette</vt:lpstr>
      <vt:lpstr>Kooperative Ganztagsschule -Grundschule Strullendorf</vt:lpstr>
      <vt:lpstr>Was ist die KoGa?</vt:lpstr>
      <vt:lpstr>Rahmenbedingungen</vt:lpstr>
      <vt:lpstr>Rahmenbedingungen</vt:lpstr>
      <vt:lpstr>Elternbeiträge Finanzierung</vt:lpstr>
      <vt:lpstr>Rahmenbedingungen</vt:lpstr>
      <vt:lpstr>Pädagogik/ Leitsätze</vt:lpstr>
      <vt:lpstr>Pädagogisches Personal der KoGa</vt:lpstr>
      <vt:lpstr>Tagesstruktur/ Projekte </vt:lpstr>
      <vt:lpstr>Tagesstruktur/ Projekte </vt:lpstr>
      <vt:lpstr>Tagesstruktur/ Projekte   anbei ein kleiner Einblick unserer bisherigen Projekte und Angebote (jährlich wechselnd)</vt:lpstr>
      <vt:lpstr>Zukünftige Projektideen</vt:lpstr>
      <vt:lpstr>Erziehungs- und Bildungspartnerschaft</vt:lpstr>
      <vt:lpstr>Ferienbetreuung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OGS Strullendorf</dc:title>
  <dc:creator>Robert Schmid</dc:creator>
  <cp:lastModifiedBy>Franziska Seuling</cp:lastModifiedBy>
  <cp:revision>90</cp:revision>
  <dcterms:created xsi:type="dcterms:W3CDTF">2020-01-12T10:49:09Z</dcterms:created>
  <dcterms:modified xsi:type="dcterms:W3CDTF">2022-03-18T08:44:11Z</dcterms:modified>
</cp:coreProperties>
</file>