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7" r:id="rId5"/>
    <p:sldId id="268" r:id="rId6"/>
    <p:sldId id="269" r:id="rId7"/>
    <p:sldId id="258" r:id="rId8"/>
    <p:sldId id="260" r:id="rId9"/>
    <p:sldId id="261" r:id="rId10"/>
    <p:sldId id="262" r:id="rId11"/>
    <p:sldId id="270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93E177FC-9536-44EC-8426-6FA0EBEF1605}" type="datetime1">
              <a:rPr lang="pl-PL" smtClean="0"/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A850423A-8BCE-448E-A97B-03A88B2B12C1}" type="slidenum">
              <a:rPr lang="pl-PL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2CC0C50E-953B-4A3A-8C0C-CAAB1FE099C4}" type="datetime1">
              <a:rPr lang="pl-PL" noProof="0" smtClean="0"/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  <a:endParaRPr lang="pl-PL" noProof="0"/>
          </a:p>
          <a:p>
            <a:pPr lvl="1"/>
            <a:r>
              <a:rPr lang="pl-PL" noProof="0"/>
              <a:t>Drugi poziom</a:t>
            </a:r>
            <a:endParaRPr lang="pl-PL" noProof="0"/>
          </a:p>
          <a:p>
            <a:pPr lvl="2"/>
            <a:r>
              <a:rPr lang="pl-PL" noProof="0"/>
              <a:t>Trzeci poziom</a:t>
            </a:r>
            <a:endParaRPr lang="pl-PL" noProof="0"/>
          </a:p>
          <a:p>
            <a:pPr lvl="3"/>
            <a:r>
              <a:rPr lang="pl-PL" noProof="0"/>
              <a:t>Czwarty poziom</a:t>
            </a:r>
            <a:endParaRPr lang="pl-PL" noProof="0"/>
          </a:p>
          <a:p>
            <a:pPr lvl="4"/>
            <a:r>
              <a:rPr lang="pl-PL" noProof="0"/>
              <a:t>Piąty poziom</a:t>
            </a:r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01F2A70B-78F2-4DCF-B53B-C990D2FAFB8A}" type="slidenum">
              <a:rPr lang="pl-PL" noProof="0" smtClean="0"/>
            </a:fld>
            <a:endParaRPr 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pl-PL" sz="5400"/>
            </a:lvl1pPr>
          </a:lstStyle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grpSp>
        <p:nvGrpSpPr>
          <p:cNvPr id="256" name="lini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58" name="Dowolny kształt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59" name="Dowolny kształt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0" name="Dowolny kształt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1" name="Dowolny kształt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2" name="Dowolny kształt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3" name="Dowolny kształt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4" name="Dowolny kształt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5" name="Dowolny kształt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6" name="Dowolny kształt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7" name="Dowolny kształt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8" name="Dowolny kształt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9" name="Dowolny kształt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0" name="Dowolny kształt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1" name="Dowolny kształt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2" name="Dowolny kształt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3" name="Dowolny kształt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4" name="Dowolny kształt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5" name="Dowolny kształt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6" name="Dowolny kształt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7" name="Dowolny kształt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9" name="Dowolny kształt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0" name="Dowolny kształt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1" name="Dowolny kształt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2" name="Dowolny kształt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3" name="Dowolny kształt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4" name="Dowolny kształt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5" name="Dowolny kształt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6" name="Dowolny kształt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7" name="Dowolny kształt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8" name="Dowolny kształt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9" name="Dowolny kształt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0" name="Dowolny kształt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1" name="Dowolny kształt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2" name="Dowolny kształt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3" name="Dowolny kształt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4" name="Dowolny kształt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5" name="Dowolny kształt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6" name="Dowolny kształt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7" name="Dowolny kształt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8" name="Dowolny kształt 46"/>
            <p:cNvSpPr/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9" name="Dowolny kształt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0" name="Dowolny kształt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1" name="Dowolny kształt 49"/>
            <p:cNvSpPr/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2" name="Dowolny kształt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3" name="Dowolny kształt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4" name="Dowolny kształt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5" name="Dowolny kształt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6" name="Dowolny kształt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7" name="Dowolny kształt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8" name="Dowolny kształt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9" name="Dowolny kształt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0" name="Dowolny kształt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1" name="Dowolny kształt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2" name="Dowolny kształt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3" name="Dowolny kształt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4" name="Dowolny kształt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6" name="Dowolny kształt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7" name="Dowolny kształt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8" name="Dowolny kształt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9" name="Dowolny kształt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0" name="Dowolny kształt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1" name="Dowolny kształt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2" name="Dowolny kształt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3" name="Dowolny kształt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4" name="Dowolny kształt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5" name="Dowolny kształt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6" name="Dowolny kształt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7" name="Dowolny kształt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8" name="Dowolny kształt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9" name="Dowolny kształt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0" name="Dowolny kształt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1" name="Dowolny kształt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2" name="Dowolny kształt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3" name="Dowolny kształt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4" name="Dowolny kształt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5" name="Dowolny kształt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6" name="Dowolny kształt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7" name="Dowolny kształt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8" name="Dowolny kształt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9" name="Dowolny kształt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0" name="Dowolny kształt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1" name="Dowolny kształt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2" name="Dowolny kształt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3" name="Dowolny kształt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4" name="Dowolny kształt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5" name="Dowolny kształt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6" name="Dowolny kształt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7" name="Dowolny kształt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8" name="Dowolny kształt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9" name="Dowolny kształt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0" name="Dowolny kształt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1" name="Dowolny kształt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2" name="Dowolny kształt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3" name="Dowolny kształt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4" name="Dowolny kształt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5" name="Dowolny kształt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6" name="Dowolny kształt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7" name="Dowolny kształt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8" name="Dowolny kształt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9" name="Dowolny kształt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0" name="Dowolny kształt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1" name="Dowolny kształt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2" name="Dowolny kształt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3" name="Dowolny kształt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4" name="Dowolny kształt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5" name="Dowolny kształt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6" name="Dowolny kształt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7" name="Dowolny kształt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8" name="Dowolny kształt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9" name="Dowolny kształt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0" name="Dowolny kształt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1" name="Dowolny kształt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2" name="Dowolny kształt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3" name="Dowolny kształt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4" name="Dowolny kształt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5" name="Dowolny kształt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6" name="Dowolny kształt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7" name="Dowolny kształt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8" name="Dowolny kształt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9" name="Dowolny kształt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i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 latinLnBrk="0">
              <a:defRPr lang="pl-PL"/>
            </a:lvl5pPr>
            <a:lvl6pPr marL="1957070" latinLnBrk="0">
              <a:defRPr lang="pl-PL"/>
            </a:lvl6pPr>
            <a:lvl7pPr marL="1957070" latinLnBrk="0">
              <a:defRPr lang="pl-PL"/>
            </a:lvl7pPr>
            <a:lvl8pPr marL="1957070" latinLnBrk="0">
              <a:defRPr lang="pl-PL"/>
            </a:lvl8pPr>
            <a:lvl9pPr marL="1957070" latinLnBrk="0">
              <a:defRPr lang="pl-PL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3E0DE-3EAD-4298-B4D2-ACAEFCC87E4C}" type="datetime1">
              <a:rPr lang="pl-PL" smtClean="0"/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i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</p:grpSp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pl-PL"/>
            </a:lvl5pPr>
            <a:lvl6pPr latinLnBrk="0">
              <a:defRPr lang="pl-PL"/>
            </a:lvl6pPr>
            <a:lvl7pPr latinLnBrk="0">
              <a:defRPr lang="pl-PL"/>
            </a:lvl7pPr>
            <a:lvl8pPr latinLnBrk="0">
              <a:defRPr lang="pl-PL" baseline="0"/>
            </a:lvl8pPr>
            <a:lvl9pPr latinLnBrk="0">
              <a:defRPr lang="pl-PL" baseline="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63FB9-62A4-43F0-8B98-DD5F01451F0A}" type="datetime1">
              <a:rPr lang="pl-PL" smtClean="0"/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i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 noProof="0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pl-PL" noProof="0"/>
              <a:t>Kliknij, aby edytować styl wzorca tytułu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48640" latinLnBrk="0">
              <a:defRPr lang="pl-PL"/>
            </a:lvl2pPr>
            <a:lvl3pPr marL="777240" latinLnBrk="0">
              <a:defRPr lang="pl-PL"/>
            </a:lvl3pPr>
            <a:lvl4pPr marL="1005840" latinLnBrk="0">
              <a:defRPr lang="pl-PL"/>
            </a:lvl4pPr>
            <a:lvl5pPr marL="1234440" latinLnBrk="0">
              <a:defRPr lang="pl-PL"/>
            </a:lvl5pPr>
            <a:lvl6pPr marL="1463040" latinLnBrk="0">
              <a:defRPr lang="pl-PL" baseline="0"/>
            </a:lvl6pPr>
            <a:lvl7pPr marL="1691640" latinLnBrk="0">
              <a:defRPr lang="pl-PL" baseline="0"/>
            </a:lvl7pPr>
            <a:lvl8pPr marL="1920240" latinLnBrk="0">
              <a:defRPr lang="pl-PL" baseline="0"/>
            </a:lvl8pPr>
            <a:lvl9pPr marL="2148840" latinLnBrk="0">
              <a:defRPr lang="pl-PL" baseline="0"/>
            </a:lvl9pPr>
          </a:lstStyle>
          <a:p>
            <a:pPr lvl="0"/>
            <a:r>
              <a:rPr lang="pl-PL" noProof="0"/>
              <a:t>Kliknij, aby edytować style wzorca tekstu</a:t>
            </a:r>
            <a:endParaRPr lang="pl-PL" noProof="0"/>
          </a:p>
          <a:p>
            <a:pPr lvl="1"/>
            <a:r>
              <a:rPr lang="pl-PL" noProof="0"/>
              <a:t>Drugi poziom</a:t>
            </a:r>
            <a:endParaRPr lang="pl-PL" noProof="0"/>
          </a:p>
          <a:p>
            <a:pPr lvl="2"/>
            <a:r>
              <a:rPr lang="pl-PL" noProof="0"/>
              <a:t>Trzeci poziom</a:t>
            </a:r>
            <a:endParaRPr lang="pl-PL" noProof="0"/>
          </a:p>
          <a:p>
            <a:pPr lvl="3"/>
            <a:r>
              <a:rPr lang="pl-PL" noProof="0"/>
              <a:t>Czwarty poziom</a:t>
            </a:r>
            <a:endParaRPr lang="pl-PL" noProof="0"/>
          </a:p>
          <a:p>
            <a:pPr lvl="4"/>
            <a:r>
              <a:rPr lang="pl-PL" noProof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E36A1D-F2F2-4B4E-8FC5-6858F1F0E33D}" type="datetime1">
              <a:rPr lang="pl-PL" noProof="0" smtClean="0"/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noProof="0" smtClean="0"/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i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57" name="Dowolny kształt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58" name="Dowolny kształt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59" name="Dowolny kształt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0" name="Dowolny kształt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1" name="Dowolny kształt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2" name="Dowolny kształt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3" name="Dowolny kształt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4" name="Dowolny kształt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5" name="Dowolny kształt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6" name="Dowolny kształt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7" name="Dowolny kształt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8" name="Dowolny kształt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69" name="Dowolny kształt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0" name="Dowolny kształt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1" name="Dowolny kształt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2" name="Dowolny kształt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3" name="Dowolny kształt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4" name="Dowolny kształt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5" name="Dowolny kształt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6" name="Dowolny kształt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8" name="Dowolny kształt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79" name="Dowolny kształt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0" name="Dowolny kształt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1" name="Dowolny kształt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2" name="Dowolny kształt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3" name="Dowolny kształt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4" name="Dowolny kształt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5" name="Dowolny kształt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6" name="Dowolny kształt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7" name="Dowolny kształt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8" name="Dowolny kształt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89" name="Dowolny kształt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0" name="Dowolny kształt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1" name="Dowolny kształt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2" name="Dowolny kształt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3" name="Dowolny kształt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4" name="Dowolny kształt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5" name="Dowolny kształt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6" name="Dowolny kształt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7" name="Dowolny kształt 46"/>
            <p:cNvSpPr/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8" name="Dowolny kształt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299" name="Dowolny kształt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0" name="Dowolny kształt 49"/>
            <p:cNvSpPr/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1" name="Dowolny kształt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2" name="Dowolny kształt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3" name="Dowolny kształt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4" name="Dowolny kształt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5" name="Dowolny kształt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6" name="Dowolny kształt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7" name="Dowolny kształt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8" name="Dowolny kształt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09" name="Dowolny kształt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0" name="Dowolny kształt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1" name="Dowolny kształt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2" name="Dowolny kształt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3" name="Dowolny kształt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5" name="Dowolny kształt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6" name="Dowolny kształt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7" name="Dowolny kształt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8" name="Dowolny kształt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19" name="Dowolny kształt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0" name="Dowolny kształt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1" name="Dowolny kształt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2" name="Dowolny kształt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3" name="Dowolny kształt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4" name="Dowolny kształt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5" name="Dowolny kształt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6" name="Dowolny kształt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7" name="Dowolny kształt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8" name="Dowolny kształt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29" name="Dowolny kształt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0" name="Dowolny kształt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1" name="Dowolny kształt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2" name="Dowolny kształt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3" name="Dowolny kształt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4" name="Dowolny kształt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5" name="Dowolny kształt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6" name="Dowolny kształt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7" name="Dowolny kształt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8" name="Dowolny kształt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39" name="Dowolny kształt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0" name="Dowolny kształt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1" name="Dowolny kształt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2" name="Dowolny kształt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3" name="Dowolny kształt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4" name="Dowolny kształt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5" name="Dowolny kształt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6" name="Dowolny kształt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7" name="Dowolny kształt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8" name="Dowolny kształt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49" name="Dowolny kształt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0" name="Dowolny kształt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1" name="Dowolny kształt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2" name="Dowolny kształt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3" name="Dowolny kształt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4" name="Dowolny kształt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5" name="Dowolny kształt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6" name="Dowolny kształt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7" name="Dowolny kształt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8" name="Dowolny kształt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59" name="Dowolny kształt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0" name="Dowolny kształt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1" name="Dowolny kształt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2" name="Dowolny kształt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3" name="Dowolny kształt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4" name="Dowolny kształt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5" name="Dowolny kształt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6" name="Dowolny kształt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7" name="Dowolny kształt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8" name="Dowolny kształt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69" name="Dowolny kształt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0" name="Dowolny kształt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1" name="Dowolny kształt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2" name="Dowolny kształt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3" name="Dowolny kształt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4" name="Dowolny kształt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5" name="Dowolny kształt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6" name="Dowolny kształt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7" name="Dowolny kształt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  <p:sp>
          <p:nvSpPr>
            <p:cNvPr id="378" name="Dowolny kształt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pl-PL" sz="4400" b="0" cap="none" baseline="0"/>
            </a:lvl1pPr>
          </a:lstStyle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8382D-DD13-4377-A240-E2DFBBE07281}" type="datetime1">
              <a:rPr lang="pl-PL" smtClean="0"/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i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marL="1957070" latinLnBrk="0">
              <a:defRPr lang="pl-PL" sz="1600"/>
            </a:lvl6pPr>
            <a:lvl7pPr marL="1957070" latinLnBrk="0">
              <a:defRPr lang="pl-PL" sz="1600" baseline="0"/>
            </a:lvl7pPr>
            <a:lvl8pPr marL="1957070" latinLnBrk="0">
              <a:defRPr lang="pl-PL" sz="1600" baseline="0"/>
            </a:lvl8pPr>
            <a:lvl9pPr marL="1957070" latinLnBrk="0">
              <a:defRPr lang="pl-PL" sz="1600" baseline="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marL="1957070" latinLnBrk="0">
              <a:defRPr lang="pl-PL" sz="1600"/>
            </a:lvl6pPr>
            <a:lvl7pPr marL="1957070" latinLnBrk="0">
              <a:defRPr lang="pl-PL" sz="1600"/>
            </a:lvl7pPr>
            <a:lvl8pPr marL="1957070" latinLnBrk="0">
              <a:defRPr lang="pl-PL" sz="1600" baseline="0"/>
            </a:lvl8pPr>
            <a:lvl9pPr marL="1957070" latinLnBrk="0">
              <a:defRPr lang="pl-PL" sz="1600" baseline="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68887-9485-413F-9059-C78B280BECB8}" type="datetime1">
              <a:rPr lang="pl-PL" smtClean="0"/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i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pl-PL"/>
            </a:lvl1pPr>
          </a:lstStyle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l-PL" sz="2400" b="0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marL="1957070" latinLnBrk="0">
              <a:defRPr lang="pl-PL" sz="1600"/>
            </a:lvl6pPr>
            <a:lvl7pPr marL="1957070" latinLnBrk="0">
              <a:defRPr lang="pl-PL" sz="1600" baseline="0"/>
            </a:lvl7pPr>
            <a:lvl8pPr marL="1957070" latinLnBrk="0">
              <a:defRPr lang="pl-PL" sz="1600" baseline="0"/>
            </a:lvl8pPr>
            <a:lvl9pPr marL="1957070" latinLnBrk="0">
              <a:defRPr lang="pl-PL" sz="1600" baseline="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l-PL" sz="2400" b="0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marL="1957070" latinLnBrk="0">
              <a:defRPr lang="pl-PL" sz="1600"/>
            </a:lvl5pPr>
            <a:lvl6pPr marL="1957070" latinLnBrk="0">
              <a:defRPr lang="pl-PL" sz="1600"/>
            </a:lvl6pPr>
            <a:lvl7pPr marL="1957070" latinLnBrk="0">
              <a:defRPr lang="pl-PL" sz="1600"/>
            </a:lvl7pPr>
            <a:lvl8pPr marL="1957070" latinLnBrk="0">
              <a:defRPr lang="pl-PL" sz="1600"/>
            </a:lvl8pPr>
            <a:lvl9pPr marL="1957070" latinLnBrk="0">
              <a:defRPr lang="pl-PL" sz="16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13135-FDA5-401B-9C54-1B6857B5C274}" type="datetime1">
              <a:rPr lang="pl-PL" smtClean="0"/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i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l-PL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04096-2EB7-49B2-9A3F-CF7EFCADF7E9}" type="datetime1">
              <a:rPr lang="pl-PL" smtClean="0"/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DC39-5A2D-40B1-849F-2795D6DF0C96}" type="datetime1">
              <a:rPr lang="pl-PL" smtClean="0"/>
            </a:fld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obramowani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pl-PL" sz="3200" b="0"/>
            </a:lvl1pPr>
          </a:lstStyle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pl-PL" sz="2400"/>
            </a:lvl1pPr>
            <a:lvl2pPr latinLnBrk="0">
              <a:defRPr lang="pl-PL" sz="2000"/>
            </a:lvl2pPr>
            <a:lvl3pPr latinLnBrk="0">
              <a:defRPr lang="pl-PL" sz="1800"/>
            </a:lvl3pPr>
            <a:lvl4pPr latinLnBrk="0">
              <a:defRPr lang="pl-PL" sz="1600"/>
            </a:lvl4pPr>
            <a:lvl5pPr latinLnBrk="0">
              <a:defRPr lang="pl-PL" sz="1600"/>
            </a:lvl5pPr>
            <a:lvl6pPr latinLnBrk="0">
              <a:defRPr lang="pl-PL" sz="1600"/>
            </a:lvl6pPr>
            <a:lvl7pPr latinLnBrk="0">
              <a:defRPr lang="pl-PL" sz="1600" baseline="0"/>
            </a:lvl7pPr>
            <a:lvl8pPr latinLnBrk="0">
              <a:defRPr lang="pl-PL" sz="1600" baseline="0"/>
            </a:lvl8pPr>
            <a:lvl9pPr latinLnBrk="0">
              <a:defRPr lang="pl-PL" sz="1600" baseline="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l-PL" sz="1600"/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90044-FEA5-46C4-86ED-78612D8B638F}" type="datetime1">
              <a:rPr lang="pl-PL" smtClean="0"/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obramowani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pl-PL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pl-PL" sz="3200" b="0"/>
            </a:lvl1pPr>
          </a:lstStyle>
          <a:p>
            <a:r>
              <a:rPr lang="pl-PL"/>
              <a:t>Kliknij, aby edytować styl wzorca tytułu</a:t>
            </a:r>
            <a:endParaRPr lang="pl-PL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 hasCustomPrompt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pl-PL" sz="24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r>
              <a:rPr lang="pl-PL"/>
              <a:t>Kliknij ikonę, aby dodać obraz</a:t>
            </a:r>
            <a:endParaRPr lang="pl-PL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l-PL" sz="1600"/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097DBD-9E7F-460F-BBF0-45C8C9FA1AD2}" type="datetime1">
              <a:rPr lang="pl-PL" smtClean="0"/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/>
              <a:t>Kliknij, aby edytować styl wzorca tytułu</a:t>
            </a:r>
            <a:endParaRPr lang="pl-PL" noProof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  <a:endParaRPr lang="pl-PL" noProof="0"/>
          </a:p>
          <a:p>
            <a:pPr lvl="1"/>
            <a:r>
              <a:rPr lang="pl-PL" noProof="0"/>
              <a:t>Drugi poziom</a:t>
            </a:r>
            <a:endParaRPr lang="pl-PL" noProof="0"/>
          </a:p>
          <a:p>
            <a:pPr lvl="2"/>
            <a:r>
              <a:rPr lang="pl-PL" noProof="0"/>
              <a:t>Trzeci poziom</a:t>
            </a:r>
            <a:endParaRPr lang="pl-PL" noProof="0"/>
          </a:p>
          <a:p>
            <a:pPr lvl="3"/>
            <a:r>
              <a:rPr lang="pl-PL" noProof="0"/>
              <a:t>Czwarty poziom</a:t>
            </a:r>
            <a:endParaRPr lang="pl-PL" noProof="0"/>
          </a:p>
          <a:p>
            <a:pPr lvl="4"/>
            <a:r>
              <a:rPr lang="pl-PL" noProof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E97-0AD4-4247-943F-9A032D2D23C6}" type="datetime1">
              <a:rPr lang="pl-PL" noProof="0" smtClean="0"/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l-PL" noProof="0" smtClean="0"/>
            </a:fld>
            <a:endParaRPr lang="pl-P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anose="020B0604020202020204" pitchFamily="34" charset="0"/>
        <a:buChar char="▪"/>
        <a:defRPr lang="pl-P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20204" pitchFamily="34" charset="0"/>
        <a:buChar char="▪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1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7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20204" pitchFamily="34" charset="0"/>
        <a:buChar char="▪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20204" pitchFamily="34" charset="0"/>
        <a:buChar char="▪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5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anose="020B0609020204030204" pitchFamily="49" charset="0"/>
        <a:buChar char="–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45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anose="020B0604020202020204" pitchFamily="34" charset="0"/>
        <a:buChar char="▪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alebank.pl/cyberbezpieczenstwo-czy-praca-zdalna-stanowi-zagrozenie-dla-firm/?id=319288&amp;catid=28090" TargetMode="External"/><Relationship Id="rId6" Type="http://schemas.openxmlformats.org/officeDocument/2006/relationships/hyperlink" Target="https://bisar.pl/w-jaki-sposob-zatrudnic-pracownika-z-ukrainy/" TargetMode="External"/><Relationship Id="rId5" Type="http://schemas.openxmlformats.org/officeDocument/2006/relationships/hyperlink" Target="http://zksiazkawkieszeni.blogspot.com/2016/05/a-to-ciekawe-2.html" TargetMode="External"/><Relationship Id="rId4" Type="http://schemas.openxmlformats.org/officeDocument/2006/relationships/hyperlink" Target="https://slideplayer.pl/slide/440923/" TargetMode="External"/><Relationship Id="rId3" Type="http://schemas.openxmlformats.org/officeDocument/2006/relationships/hyperlink" Target="https://1000-slow.pl/blog/47-przydatnych-angielskich-slow-zwiazanych-z-praca-wymowa-w-audio/" TargetMode="External"/><Relationship Id="rId2" Type="http://schemas.openxmlformats.org/officeDocument/2006/relationships/hyperlink" Target="https://www.blasty.pl/74749/kiedy-wszyscy-mowia-wiesz-o-co-chodzi" TargetMode="External"/><Relationship Id="rId1" Type="http://schemas.openxmlformats.org/officeDocument/2006/relationships/hyperlink" Target="http://www.ksztalceniezawodowe.bialystok.pl/forum/zstio_p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3937" y="1896047"/>
            <a:ext cx="10844349" cy="2667000"/>
          </a:xfrm>
        </p:spPr>
        <p:txBody>
          <a:bodyPr/>
          <a:lstStyle/>
          <a:p>
            <a:r>
              <a:rPr lang="pl-PL" sz="5800" b="1">
                <a:latin typeface="Garamond" panose="02020404030301010803"/>
                <a:cs typeface="Times New Roman" panose="02020603050405020304"/>
              </a:rPr>
              <a:t>MÓJ WYMARZONY ZAWÓD</a:t>
            </a:r>
            <a:endParaRPr lang="pl-PL" sz="5800" b="1">
              <a:latin typeface="Garamond" panose="02020404030301010803"/>
              <a:cs typeface="Times New Roman" panose="02020603050405020304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b="1">
                <a:latin typeface="Garamond" panose="02020404030301010803"/>
              </a:rPr>
              <a:t>Technik prac biurowych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896047"/>
            <a:ext cx="9546714" cy="2675953"/>
          </a:xfrm>
        </p:spPr>
        <p:txBody>
          <a:bodyPr/>
          <a:lstStyle/>
          <a:p>
            <a:r>
              <a:rPr lang="pl-PL">
                <a:solidFill>
                  <a:srgbClr val="FFFFFF"/>
                </a:solidFill>
                <a:latin typeface="Consolas" panose="020B0609020204030204"/>
              </a:rPr>
              <a:t>Przygotował Rafał Kuczek</a:t>
            </a:r>
            <a:r>
              <a:rPr lang="pl-PL">
                <a:latin typeface="Consolas" panose="020B0609020204030204"/>
                <a:ea typeface="Consolas" panose="020B0609020204030204"/>
                <a:cs typeface="Consolas" panose="020B0609020204030204"/>
              </a:rPr>
              <a:t>​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>
                <a:latin typeface="Century Schoolbook" panose="02040604050505020304" charset="0"/>
                <a:cs typeface="Century Schoolbook" panose="02040604050505020304" charset="0"/>
              </a:rPr>
              <a:t>Uczeń klasy 7  - Szkoła Podstawowa w Dobieszynie</a:t>
            </a:r>
            <a:endParaRPr lang="pl-PL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80080" y="1893262"/>
            <a:ext cx="57859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rtl="0"/>
            <a:endParaRPr lang="pl-PL">
              <a:solidFill>
                <a:srgbClr val="FFFFFF"/>
              </a:solidFill>
              <a:latin typeface="Arial" panose="020B0604020202020204"/>
              <a:ea typeface="Segoe UI" panose="020B0502040204020203"/>
              <a:cs typeface="Segoe UI" panose="020B0502040204020203"/>
            </a:endParaRPr>
          </a:p>
          <a:p>
            <a:pPr rtl="0"/>
            <a:endParaRPr lang="pl-PL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Technik prac biurowych? </a:t>
            </a:r>
            <a:endParaRPr lang="pl-PL"/>
          </a:p>
        </p:txBody>
      </p:sp>
      <p:sp>
        <p:nvSpPr>
          <p:cNvPr id="14" name="Zawartość — symbol zastępczy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3" name="Obraz 3" descr="Obraz zawierający tekst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7831" y="3455534"/>
            <a:ext cx="3511670" cy="26596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680081" y="1911168"/>
            <a:ext cx="5687490" cy="3928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lnSpc>
                <a:spcPct val="90000"/>
              </a:lnSpc>
            </a:pPr>
            <a:r>
              <a:rPr lang="pl-PL" sz="1850">
                <a:latin typeface="Century Schoolbook" panose="02040604050505020304"/>
                <a:ea typeface="+mn-lt"/>
                <a:cs typeface="+mn-lt"/>
              </a:rPr>
              <a:t>Technik prac biurowych jest zawodem uniwersalnym, gdyż prace biurowo-administracyjne (jako funkcje usługowe) występują w różnym zakresie w każdej firmie i instytucji. Specjaliści w tym zakresie odciążają kierownictwa firm i instytucji od ważnych, ale </a:t>
            </a:r>
            <a:r>
              <a:rPr lang="pl-PL" sz="1850" u="sng">
                <a:solidFill>
                  <a:srgbClr val="FF0000"/>
                </a:solidFill>
                <a:latin typeface="Century Schoolbook" panose="02040604050505020304"/>
                <a:ea typeface="+mn-lt"/>
                <a:cs typeface="+mn-lt"/>
              </a:rPr>
              <a:t>bardzo </a:t>
            </a:r>
            <a:r>
              <a:rPr lang="pl-PL" sz="1850" u="sng" err="1">
                <a:solidFill>
                  <a:srgbClr val="FF0000"/>
                </a:solidFill>
                <a:latin typeface="Century Schoolbook" panose="02040604050505020304"/>
                <a:ea typeface="+mn-lt"/>
                <a:cs typeface="+mn-lt"/>
              </a:rPr>
              <a:t>czaso</a:t>
            </a:r>
            <a:r>
              <a:rPr lang="pl-PL" sz="1850" u="sng">
                <a:solidFill>
                  <a:srgbClr val="FF0000"/>
                </a:solidFill>
                <a:latin typeface="Century Schoolbook" panose="02040604050505020304"/>
                <a:ea typeface="+mn-lt"/>
                <a:cs typeface="+mn-lt"/>
              </a:rPr>
              <a:t> i pracochłonnych</a:t>
            </a:r>
            <a:r>
              <a:rPr lang="pl-PL" sz="1850">
                <a:latin typeface="Century Schoolbook" panose="02040604050505020304"/>
                <a:ea typeface="+mn-lt"/>
                <a:cs typeface="+mn-lt"/>
              </a:rPr>
              <a:t> czynności w zakresie: bieżącej organizacji prac biurowo-administracyjnych, gromadzenia, rejestracji informacji i dokumentacji oraz ich przetwarzania, wewnętrznej koordynacji przepływu informacji i dokumentacji, okresowej organizacji działań, w szczególności związanych z organizacją narad, szkoleń, konferencji oraz aranżacją spotkań z kontrahentami firmy.</a:t>
            </a:r>
            <a:endParaRPr lang="pl-PL" sz="1850">
              <a:latin typeface="Century Schoolbook" panose="020406040505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ewnątrz, budynek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291" y="-1702"/>
            <a:ext cx="12272947" cy="8177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1696" y="-74529"/>
            <a:ext cx="11238113" cy="1020762"/>
          </a:xfrm>
        </p:spPr>
        <p:txBody>
          <a:bodyPr/>
          <a:lstStyle/>
          <a:p>
            <a:r>
              <a:rPr lang="pl-PL" sz="2800">
                <a:ea typeface="+mj-lt"/>
                <a:cs typeface="+mj-lt"/>
              </a:rPr>
              <a:t>Najczęściej w zawodzie wykonuje się prace związane z: </a:t>
            </a:r>
            <a:endParaRPr lang="pl-PL" sz="2800"/>
          </a:p>
        </p:txBody>
      </p:sp>
      <p:sp>
        <p:nvSpPr>
          <p:cNvPr id="5" name="Zawartość — symbol zastępczy 4"/>
          <p:cNvSpPr>
            <a:spLocks noGrp="1"/>
          </p:cNvSpPr>
          <p:nvPr>
            <p:ph idx="1"/>
          </p:nvPr>
        </p:nvSpPr>
        <p:spPr>
          <a:xfrm>
            <a:off x="4570730" y="1743710"/>
            <a:ext cx="6326505" cy="3197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 organizowaniem biura i prac biurowo-administracyjnych; 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gromadzeniem, rejestracją oraz przetwarzaniem informacji; 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gromadzeniem i rejestracją dokumentacji; 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koordynowaniem przepływu informacji i dokumentacji wewnętrznej; 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przygotowywaniem i organizowaniem narad, zebrań, konferencji oraz spotkań z kontrahentami jednostki organizacyjnej; 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sporządzaniem sprawozdań dotyczących działalności jednostki organizacyjnej;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 • użytkowaniem nowoczesnego sprzętu biurowego.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6" descr="Obraz zawierający tekst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46" y="3555237"/>
            <a:ext cx="3037361" cy="22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>
                <a:ea typeface="+mj-lt"/>
                <a:cs typeface="+mj-lt"/>
              </a:rPr>
              <a:t>Po skończeniu nauki będę potrafił:</a:t>
            </a:r>
            <a:endParaRPr lang="pl-PL"/>
          </a:p>
        </p:txBody>
      </p:sp>
      <p:sp>
        <p:nvSpPr>
          <p:cNvPr id="20" name="Symbol zastępczy zawartości 19"/>
          <p:cNvSpPr>
            <a:spLocks noGrp="1"/>
          </p:cNvSpPr>
          <p:nvPr>
            <p:ph idx="1"/>
          </p:nvPr>
        </p:nvSpPr>
        <p:spPr>
          <a:xfrm>
            <a:off x="528320" y="1689100"/>
            <a:ext cx="11659870" cy="45853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określać rolę administracji w funkcjonowaniu jednostki organizacyjnej; 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gromadzić, przetwarzać i przekazywać informacje dotyczące wykonywanych zadań;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korzystać z różnych źródeł informacji oraz doradztwa specjalistycznego; 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redagować i prowadzić korespondencję w sprawach osobowych i administracyjnych; 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sporządzać protokoły, notatki służbowe oraz sprawozdania dotyczące działalności jednostki organizacyjnej,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porządkować, prowadzić i archiwizować powierzoną dokumentację i akta spraw jednostki organizacyjnej, 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prowadzić sekretariat jednostki organizacyjnej; 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przygotowywać i organizować narady, zebrania, konferencje; 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użytkować urządzenia i sprzęt techniczny stosowany w pracy biurowej;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współpracować z zespołem pracowników; </a:t>
            </a:r>
            <a:endParaRPr lang="pl-PL" sz="170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sz="1700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• porozumiewać się w języku obcym w zakresie niezbędnym do wykonywania zadań zawodowych.</a:t>
            </a:r>
            <a:endParaRPr lang="pl-PL" sz="1700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" y="-22498"/>
            <a:ext cx="12183455" cy="6902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Gdzie mogę pracować?</a:t>
            </a:r>
            <a:endParaRPr lang="pl-PL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697979" y="2260335"/>
            <a:ext cx="5821728" cy="3412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Absolwent tego kierunku może podjąć pracę w: administracji specjalnej, jednostkach samorządu terytorialnego, samorządach zawodowych i gospodarczych, przedsiębiorstwach produkcyjnych, handlowych i usługowych; prowadzić działalność gospodarczą w zakresie usług biurowych oraz obrotu artykułami piśmiennymi i biurowymi.</a:t>
            </a:r>
            <a:endParaRPr lang="pl-PL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3558" y="3802050"/>
            <a:ext cx="3440076" cy="1868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Kilka ciekawostek ode mnie dla Ciebie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4917" y="1878141"/>
            <a:ext cx="5851473" cy="4267200"/>
          </a:xfrm>
        </p:spPr>
        <p:txBody>
          <a:bodyPr vert="horz" lIns="91440" tIns="45720" rIns="91440" bIns="45720" rtlCol="0" anchor="t">
            <a:normAutofit lnSpcReduction="20000"/>
          </a:bodyPr>
          <a:lstStyle/>
          <a:p>
            <a:pPr marL="0" indent="0">
              <a:buNone/>
            </a:pPr>
            <a:r>
              <a:rPr lang="pl-PL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Czy wiesz, że ...</a:t>
            </a:r>
            <a:endParaRPr lang="pl-PL" dirty="0">
              <a:latin typeface="Century Schoolbook" panose="02040604050505020304" charset="0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1. Praca odbywa się w pomieszczeniach biurowych, najczęściej w bardzo dobrych warunkach (przebywanie w archiwum ogranicza kontakt z oświetleniem naturalnym).</a:t>
            </a:r>
            <a:endParaRPr lang="pl-PL" dirty="0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  <a:p>
            <a:pPr marL="0" indent="0">
              <a:buNone/>
            </a:pPr>
            <a:r>
              <a:rPr lang="pl-PL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  <a:t>2. W zależności od zajmowanego stanowiska i stopnia wyposażenia w urządzenia biurowe może występować niekorzystne oddziaływanie elektromagnetyczne (monitory), ozon (kserokopiarki).</a:t>
            </a:r>
            <a:br>
              <a:rPr lang="pl-PL" dirty="0">
                <a:latin typeface="Century Schoolbook" panose="02040604050505020304" charset="0"/>
                <a:ea typeface="+mn-lt"/>
                <a:cs typeface="Century Schoolbook" panose="02040604050505020304" charset="0"/>
              </a:rPr>
            </a:br>
            <a:endParaRPr lang="pl-PL">
              <a:latin typeface="Century Schoolbook" panose="02040604050505020304" charset="0"/>
              <a:ea typeface="+mn-lt"/>
              <a:cs typeface="Century Schoolbook" panose="02040604050505020304" charset="0"/>
            </a:endParaRPr>
          </a:p>
        </p:txBody>
      </p:sp>
      <p:pic>
        <p:nvPicPr>
          <p:cNvPr id="5" name="Obraz 5" descr="Obraz zawierający tekst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6640" y="2792912"/>
            <a:ext cx="3914384" cy="2274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Wykorzystane materiały w prezentacji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4" y="1905000"/>
            <a:ext cx="9367730" cy="43209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dirty="0">
                <a:ea typeface="+mn-lt"/>
                <a:cs typeface="+mn-lt"/>
                <a:hlinkClick r:id="rId1"/>
              </a:rPr>
              <a:t>http://www.ksztalceniezawodowe.bialystok.pl/forum/zstio_pb.pdf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2"/>
              </a:rPr>
              <a:t>https://www.blasty.pl/74749/kiedy-wszyscy-mowia-wiesz-o-co-chodzi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3"/>
              </a:rPr>
              <a:t>https://1000-slow.pl/blog/47-przydatnych-angielskich-slow-zwiazanych-z-praca-wymowa-w-audio/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4"/>
              </a:rPr>
              <a:t>https://slideplayer.pl/slide/440923/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5"/>
              </a:rPr>
              <a:t>http://zksiazkawkieszeni.blogspot.com/2016/05/a-to-ciekawe-2.html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6"/>
              </a:rPr>
              <a:t>https://bisar.pl/w-jaki-sposob-zatrudnic-pracownika-z-ukrainy/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7"/>
              </a:rPr>
              <a:t>https://alebank.pl/cyberbezpieczenstwo-czy-praca-zdalna-stanowi-zagrozenie-dla-firm/?id=319288&amp;catid=28090</a:t>
            </a:r>
            <a:endParaRPr lang="pl-PL" dirty="0">
              <a:ea typeface="+mn-lt"/>
              <a:cs typeface="+mn-lt"/>
            </a:endParaRPr>
          </a:p>
          <a:p>
            <a:endParaRPr lang="pl-PL">
              <a:ea typeface="+mn-lt"/>
              <a:cs typeface="+mn-lt"/>
            </a:endParaRPr>
          </a:p>
          <a:p>
            <a:endParaRPr lang="pl-PL">
              <a:ea typeface="+mn-lt"/>
              <a:cs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05720" y="5796771"/>
            <a:ext cx="6179696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lnSpc>
                <a:spcPct val="90000"/>
              </a:lnSpc>
            </a:pPr>
            <a:endParaRPr lang="pl-PL" sz="3200">
              <a:latin typeface="Consolas" panose="020B0609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Tablica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pl-PL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pl-PL" sz="240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3410</Words>
  <Application>WPS Presentation</Application>
  <PresentationFormat>Niestandardowy</PresentationFormat>
  <Paragraphs>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Consolas</vt:lpstr>
      <vt:lpstr>Garamond</vt:lpstr>
      <vt:lpstr>Times New Roman</vt:lpstr>
      <vt:lpstr>Century Schoolbook</vt:lpstr>
      <vt:lpstr>Consolas</vt:lpstr>
      <vt:lpstr>Arial</vt:lpstr>
      <vt:lpstr>Segoe UI</vt:lpstr>
      <vt:lpstr>Corbel</vt:lpstr>
      <vt:lpstr>Microsoft YaHei</vt:lpstr>
      <vt:lpstr/>
      <vt:lpstr>Arial Unicode MS</vt:lpstr>
      <vt:lpstr>Century Schoolbook</vt:lpstr>
      <vt:lpstr>Tablica 16x9</vt:lpstr>
      <vt:lpstr>MÓJ WYMARZONY ZAWÓD</vt:lpstr>
      <vt:lpstr>Technik prac biurowych? </vt:lpstr>
      <vt:lpstr>PowerPoint 演示文稿</vt:lpstr>
      <vt:lpstr>Najczęściej w zawodzie wykonuje się prace związane z: </vt:lpstr>
      <vt:lpstr>Po skończeniu nauki będę potrafił:</vt:lpstr>
      <vt:lpstr>PowerPoint 演示文稿</vt:lpstr>
      <vt:lpstr>Gdzie mogę pracować?</vt:lpstr>
      <vt:lpstr>Kilka ciekawostek ode mnie dla Ciebie</vt:lpstr>
      <vt:lpstr>Wykorzystane materiały w prezentacji</vt:lpstr>
      <vt:lpstr>Przygotował Rafał Kuczek​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/>
  <cp:lastModifiedBy>User</cp:lastModifiedBy>
  <cp:revision>9</cp:revision>
  <dcterms:created xsi:type="dcterms:W3CDTF">2021-03-07T18:30:00Z</dcterms:created>
  <dcterms:modified xsi:type="dcterms:W3CDTF">2021-03-08T18:17:16Z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  <property fmtid="{D5CDD505-2E9C-101B-9397-08002B2CF9AE}" pid="4" name="KSOProductBuildVer">
    <vt:lpwstr>1045-11.2.0.9107</vt:lpwstr>
  </property>
</Properties>
</file>