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1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cd171ebf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cd171ebf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cd171ebf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cd171ebf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bb351cea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bb351cea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bb351cea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bb351cea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b351cea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b351cea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bb351cea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bb351cea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bb351ceab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bb351cea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bb351cea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bb351cea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cd171eb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cd171eb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cd171ebf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cd171ebf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l.wikipedia.org/wiki/Sekretarz_stanu_Stolicy_Apostolskiej" TargetMode="External"/><Relationship Id="rId4" Type="http://schemas.openxmlformats.org/officeDocument/2006/relationships/hyperlink" Target="https://pl.wikipedia.org/wiki/Agostino_Casaroli" TargetMode="External"/><Relationship Id="rId9" Type="http://schemas.openxmlformats.org/officeDocument/2006/relationships/hyperlink" Target="https://pl.wikipedia.org/wiki/Niezale%C5%BCny_Samorz%C4%85dny_Zwi%C4%85zek_Zawodowy_%E2%80%9ESolidarno%C5%9B%C4%87%E2%80%9D" TargetMode="External"/><Relationship Id="rId5" Type="http://schemas.openxmlformats.org/officeDocument/2006/relationships/hyperlink" Target="https://pl.wikipedia.org/wiki/Kondukt" TargetMode="External"/><Relationship Id="rId6" Type="http://schemas.openxmlformats.org/officeDocument/2006/relationships/hyperlink" Target="https://pl.wikipedia.org/wiki/Przewodnicz%C4%85cy_Rady_Pa%C5%84stwa" TargetMode="External"/><Relationship Id="rId7" Type="http://schemas.openxmlformats.org/officeDocument/2006/relationships/hyperlink" Target="https://pl.wikipedia.org/wiki/Henryk_Jab%C5%82o%C5%84ski" TargetMode="External"/><Relationship Id="rId8" Type="http://schemas.openxmlformats.org/officeDocument/2006/relationships/hyperlink" Target="https://pl.wikipedia.org/wiki/Stanis%C5%82aw_Gucwa" TargetMode="External"/><Relationship Id="rId11" Type="http://schemas.openxmlformats.org/officeDocument/2006/relationships/hyperlink" Target="https://pl.wikipedia.org/wiki/Plac_marsz._J%C3%B3zefa_Pi%C5%82sudskiego_w_Warszawie" TargetMode="External"/><Relationship Id="rId10" Type="http://schemas.openxmlformats.org/officeDocument/2006/relationships/hyperlink" Target="https://pl.wikipedia.org/wiki/Lech_Wa%C5%82%C4%99sa" TargetMode="External"/><Relationship Id="rId13" Type="http://schemas.openxmlformats.org/officeDocument/2006/relationships/hyperlink" Target="https://pl.wikipedia.org/wiki/Bazylika_archikatedralna_%C5%9Bw._Jana_Chrzciciela_w_Warszawie" TargetMode="External"/><Relationship Id="rId12" Type="http://schemas.openxmlformats.org/officeDocument/2006/relationships/hyperlink" Target="https://pl.wikipedia.org/wiki/W%C5%82adys%C5%82aw_Mizio%C5%82ek" TargetMode="External"/><Relationship Id="rId1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s://pl.wikipedia.org/wiki/Prawo_kanoniczne" TargetMode="External"/><Relationship Id="rId22" Type="http://schemas.openxmlformats.org/officeDocument/2006/relationships/hyperlink" Target="https://pl.wikipedia.org/wiki/Publicystyka" TargetMode="External"/><Relationship Id="rId21" Type="http://schemas.openxmlformats.org/officeDocument/2006/relationships/hyperlink" Target="https://pl.wikipedia.org/wiki/Kaznodzieja" TargetMode="External"/><Relationship Id="rId24" Type="http://schemas.openxmlformats.org/officeDocument/2006/relationships/hyperlink" Target="https://pl.wikipedia.org/wiki/Wojsko_Polskie" TargetMode="External"/><Relationship Id="rId23" Type="http://schemas.openxmlformats.org/officeDocument/2006/relationships/hyperlink" Target="https://pl.wikipedia.org/wiki/Kapelan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l.wikipedia.org/wiki/3_sierpnia" TargetMode="External"/><Relationship Id="rId4" Type="http://schemas.openxmlformats.org/officeDocument/2006/relationships/hyperlink" Target="https://pl.wikipedia.org/wiki/1901" TargetMode="External"/><Relationship Id="rId9" Type="http://schemas.openxmlformats.org/officeDocument/2006/relationships/hyperlink" Target="https://pl.wikipedia.org/wiki/Duchowie%C5%84stwo" TargetMode="External"/><Relationship Id="rId26" Type="http://schemas.openxmlformats.org/officeDocument/2006/relationships/hyperlink" Target="https://pl.wikipedia.org/wiki/Inwigilacja" TargetMode="External"/><Relationship Id="rId25" Type="http://schemas.openxmlformats.org/officeDocument/2006/relationships/hyperlink" Target="https://pl.wikipedia.org/wiki/Jasnog%C3%B3rskie_%C5%9Aluby_Narodu_Polskiego" TargetMode="External"/><Relationship Id="rId28" Type="http://schemas.openxmlformats.org/officeDocument/2006/relationships/hyperlink" Target="https://pl.wikipedia.org/wiki/Order_Or%C5%82a_Bia%C5%82ego" TargetMode="External"/><Relationship Id="rId27" Type="http://schemas.openxmlformats.org/officeDocument/2006/relationships/hyperlink" Target="https://pl.wikipedia.org/wiki/Polska_Rzeczpospolita_Ludowa" TargetMode="External"/><Relationship Id="rId5" Type="http://schemas.openxmlformats.org/officeDocument/2006/relationships/hyperlink" Target="https://pl.wikipedia.org/wiki/Zuzela" TargetMode="External"/><Relationship Id="rId6" Type="http://schemas.openxmlformats.org/officeDocument/2006/relationships/hyperlink" Target="https://pl.wikipedia.org/wiki/28_maja" TargetMode="External"/><Relationship Id="rId29" Type="http://schemas.openxmlformats.org/officeDocument/2006/relationships/hyperlink" Target="https://pl.wikipedia.org/wiki/Czcigodny_S%C5%82uga_Bo%C5%BCy" TargetMode="External"/><Relationship Id="rId7" Type="http://schemas.openxmlformats.org/officeDocument/2006/relationships/hyperlink" Target="https://pl.wikipedia.org/wiki/1981" TargetMode="External"/><Relationship Id="rId8" Type="http://schemas.openxmlformats.org/officeDocument/2006/relationships/hyperlink" Target="https://pl.wikipedia.org/wiki/Warszawa" TargetMode="External"/><Relationship Id="rId31" Type="http://schemas.openxmlformats.org/officeDocument/2006/relationships/image" Target="../media/image2.png"/><Relationship Id="rId30" Type="http://schemas.openxmlformats.org/officeDocument/2006/relationships/hyperlink" Target="https://pl.wikipedia.org/wiki/Ko%C5%9Bci%C3%B3%C5%82_katolicki" TargetMode="External"/><Relationship Id="rId11" Type="http://schemas.openxmlformats.org/officeDocument/2006/relationships/hyperlink" Target="https://pl.wikipedia.org/wiki/Biskupi_lubelscy" TargetMode="External"/><Relationship Id="rId10" Type="http://schemas.openxmlformats.org/officeDocument/2006/relationships/hyperlink" Target="https://pl.wikipedia.org/wiki/Ko%C5%9Bci%C3%B3%C5%82_%C5%82aci%C5%84ski" TargetMode="External"/><Relationship Id="rId13" Type="http://schemas.openxmlformats.org/officeDocument/2006/relationships/hyperlink" Target="https://pl.wikipedia.org/wiki/Biskupi_warszawscy" TargetMode="External"/><Relationship Id="rId12" Type="http://schemas.openxmlformats.org/officeDocument/2006/relationships/hyperlink" Target="https://pl.wikipedia.org/wiki/Biskupi_gnie%C5%BAnie%C5%84scy" TargetMode="External"/><Relationship Id="rId15" Type="http://schemas.openxmlformats.org/officeDocument/2006/relationships/hyperlink" Target="https://pl.wikipedia.org/wiki/Prymas_Polski" TargetMode="External"/><Relationship Id="rId14" Type="http://schemas.openxmlformats.org/officeDocument/2006/relationships/hyperlink" Target="https://pl.wikipedia.org/wiki/Prymas_Polski" TargetMode="External"/><Relationship Id="rId17" Type="http://schemas.openxmlformats.org/officeDocument/2006/relationships/hyperlink" Target="https://pl.wikipedia.org/wiki/Milenium_chrztu_Polski" TargetMode="External"/><Relationship Id="rId16" Type="http://schemas.openxmlformats.org/officeDocument/2006/relationships/hyperlink" Target="https://pl.wikipedia.org/wiki/Kardyna%C5%82" TargetMode="External"/><Relationship Id="rId19" Type="http://schemas.openxmlformats.org/officeDocument/2006/relationships/hyperlink" Target="https://pl.wikipedia.org/wiki/Doktor_(stopie%C5%84_naukowy)" TargetMode="External"/><Relationship Id="rId18" Type="http://schemas.openxmlformats.org/officeDocument/2006/relationships/hyperlink" Target="https://pl.wikipedia.org/wiki/Racja_stan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l.wikipedia.org/wiki/Chrzest" TargetMode="External"/><Relationship Id="rId4" Type="http://schemas.openxmlformats.org/officeDocument/2006/relationships/hyperlink" Target="https://pl.wikipedia.org/wiki/Parafia_Przemienienia_Pa%C5%84skiego_w_Zuzeli" TargetMode="External"/><Relationship Id="rId5" Type="http://schemas.openxmlformats.org/officeDocument/2006/relationships/hyperlink" Target="https://pl.wikipedia.org/wiki/Proboszcz" TargetMode="External"/><Relationship Id="rId6" Type="http://schemas.openxmlformats.org/officeDocument/2006/relationships/hyperlink" Target="https://pl.wikipedia.org/wiki/Kult_maryjny" TargetMode="External"/><Relationship Id="rId7" Type="http://schemas.openxmlformats.org/officeDocument/2006/relationships/hyperlink" Target="https://pl.wikipedia.org/wiki/%C5%BBycie_konsekrowane" TargetMode="External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pl.wikipedia.org/wiki/Grupa_Kampinos" TargetMode="External"/><Relationship Id="rId22" Type="http://schemas.openxmlformats.org/officeDocument/2006/relationships/image" Target="../media/image4.png"/><Relationship Id="rId21" Type="http://schemas.openxmlformats.org/officeDocument/2006/relationships/hyperlink" Target="https://pl.wikipedia.org/wiki/Instytut_Prymasa_Wyszy%C5%84skiego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l.wikipedia.org/wiki/Sakrament_%C5%9Bwi%C4%99ce%C5%84" TargetMode="External"/><Relationship Id="rId4" Type="http://schemas.openxmlformats.org/officeDocument/2006/relationships/hyperlink" Target="https://pl.wikipedia.org/wiki/Bazylika_katedralna_Wniebowzi%C4%99cia_Naj%C5%9Bwi%C4%99tszej_Maryi_Panny_we_W%C5%82oc%C5%82awku" TargetMode="External"/><Relationship Id="rId9" Type="http://schemas.openxmlformats.org/officeDocument/2006/relationships/hyperlink" Target="https://pl.wikipedia.org/wiki/Pozna%C5%84" TargetMode="External"/><Relationship Id="rId5" Type="http://schemas.openxmlformats.org/officeDocument/2006/relationships/hyperlink" Target="https://pl.wikipedia.org/wiki/Wojciech_Owczarek_(biskup)" TargetMode="External"/><Relationship Id="rId6" Type="http://schemas.openxmlformats.org/officeDocument/2006/relationships/hyperlink" Target="https://pl.wikipedia.org/wiki/Wydzia%C5%82_Prawa,_Prawa_Kanonicznego_i_Administracji_Katolickiego_Uniwersytetu_Lubelskiego_Jana_Paw%C5%82a_II" TargetMode="External"/><Relationship Id="rId7" Type="http://schemas.openxmlformats.org/officeDocument/2006/relationships/hyperlink" Target="https://pl.wikipedia.org/wiki/Katolicki_Uniwersytet_Lubelski_Jana_Paw%C5%82a_II" TargetMode="External"/><Relationship Id="rId8" Type="http://schemas.openxmlformats.org/officeDocument/2006/relationships/hyperlink" Target="https://pl.wikipedia.org/wiki/Rzecznik_sprawiedliwo%C5%9Bci" TargetMode="External"/><Relationship Id="rId11" Type="http://schemas.openxmlformats.org/officeDocument/2006/relationships/hyperlink" Target="https://pl.wikipedia.org/wiki/II_wojna_%C5%9Bwiatowa" TargetMode="External"/><Relationship Id="rId10" Type="http://schemas.openxmlformats.org/officeDocument/2006/relationships/hyperlink" Target="https://pl.wikipedia.org/wiki/Chrystus_Kr%C3%B3l" TargetMode="External"/><Relationship Id="rId13" Type="http://schemas.openxmlformats.org/officeDocument/2006/relationships/hyperlink" Target="https://pl.wikipedia.org/wiki/Gestapo" TargetMode="External"/><Relationship Id="rId12" Type="http://schemas.openxmlformats.org/officeDocument/2006/relationships/hyperlink" Target="https://pl.wikipedia.org/wiki/Micha%C5%82_Kozal" TargetMode="External"/><Relationship Id="rId15" Type="http://schemas.openxmlformats.org/officeDocument/2006/relationships/hyperlink" Target="https://pl.wikipedia.org/wiki/Koz%C5%82%C3%B3wka_(powiat_lubartowski)" TargetMode="External"/><Relationship Id="rId14" Type="http://schemas.openxmlformats.org/officeDocument/2006/relationships/hyperlink" Target="https://pl.wikipedia.org/wiki/Kapelan" TargetMode="External"/><Relationship Id="rId17" Type="http://schemas.openxmlformats.org/officeDocument/2006/relationships/hyperlink" Target="https://pl.wikipedia.org/wiki/Laski_(powiat_warszawski_zachodni)" TargetMode="External"/><Relationship Id="rId16" Type="http://schemas.openxmlformats.org/officeDocument/2006/relationships/hyperlink" Target="https://pl.wikipedia.org/wiki/%C5%BBu%C5%82%C3%B3w" TargetMode="External"/><Relationship Id="rId19" Type="http://schemas.openxmlformats.org/officeDocument/2006/relationships/hyperlink" Target="https://pl.wikipedia.org/wiki/Armia_Krajowa" TargetMode="External"/><Relationship Id="rId18" Type="http://schemas.openxmlformats.org/officeDocument/2006/relationships/hyperlink" Target="https://pl.wikipedia.org/wiki/Powstanie_warszawski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.wikipedia.org/wiki/Wy%C5%BCsze_Seminarium_Duchowne_we_W%C5%82oc%C5%82awku" TargetMode="External"/><Relationship Id="rId4" Type="http://schemas.openxmlformats.org/officeDocument/2006/relationships/hyperlink" Target="https://pl.wikipedia.org/wiki/Rektor" TargetMode="External"/><Relationship Id="rId9" Type="http://schemas.openxmlformats.org/officeDocument/2006/relationships/hyperlink" Target="https://pl.wikipedia.org/wiki/Sakra" TargetMode="External"/><Relationship Id="rId5" Type="http://schemas.openxmlformats.org/officeDocument/2006/relationships/hyperlink" Target="https://pl.wikipedia.org/wiki/Prekonizacja" TargetMode="External"/><Relationship Id="rId6" Type="http://schemas.openxmlformats.org/officeDocument/2006/relationships/hyperlink" Target="https://pl.wikipedia.org/wiki/Pius_XII" TargetMode="External"/><Relationship Id="rId7" Type="http://schemas.openxmlformats.org/officeDocument/2006/relationships/hyperlink" Target="https://pl.wikipedia.org/wiki/Biskup_diecezjalny" TargetMode="External"/><Relationship Id="rId8" Type="http://schemas.openxmlformats.org/officeDocument/2006/relationships/hyperlink" Target="https://pl.wikipedia.org/wiki/Archidiecezja_lubelska" TargetMode="External"/><Relationship Id="rId11" Type="http://schemas.openxmlformats.org/officeDocument/2006/relationships/image" Target="../media/image8.png"/><Relationship Id="rId10" Type="http://schemas.openxmlformats.org/officeDocument/2006/relationships/hyperlink" Target="https://pl.wikipedia.org/wiki/August_Hlon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l.wikipedia.org/wiki/August_Hlond" TargetMode="External"/><Relationship Id="rId4" Type="http://schemas.openxmlformats.org/officeDocument/2006/relationships/hyperlink" Target="https://pl.wikipedia.org/wiki/Antoni_Baraniak" TargetMode="External"/><Relationship Id="rId9" Type="http://schemas.openxmlformats.org/officeDocument/2006/relationships/hyperlink" Target="https://pl.wikipedia.org/wiki/Prymas_Polski" TargetMode="External"/><Relationship Id="rId5" Type="http://schemas.openxmlformats.org/officeDocument/2006/relationships/hyperlink" Target="https://pl.wikipedia.org/wiki/Pius_XII" TargetMode="External"/><Relationship Id="rId6" Type="http://schemas.openxmlformats.org/officeDocument/2006/relationships/hyperlink" Target="https://pl.wikipedia.org/wiki/Konsystorz" TargetMode="External"/><Relationship Id="rId7" Type="http://schemas.openxmlformats.org/officeDocument/2006/relationships/hyperlink" Target="https://pl.wikipedia.org/wiki/Biskupi_gnie%C5%BAnie%C5%84scy" TargetMode="External"/><Relationship Id="rId8" Type="http://schemas.openxmlformats.org/officeDocument/2006/relationships/hyperlink" Target="https://pl.wikipedia.org/wiki/Biskupi_warszawscy" TargetMode="External"/><Relationship Id="rId11" Type="http://schemas.openxmlformats.org/officeDocument/2006/relationships/hyperlink" Target="https://pl.wikipedia.org/wiki/Konsystorz" TargetMode="External"/><Relationship Id="rId10" Type="http://schemas.openxmlformats.org/officeDocument/2006/relationships/hyperlink" Target="https://pl.wikipedia.org/wiki/Kardyna%C5%82" TargetMode="External"/><Relationship Id="rId13" Type="http://schemas.openxmlformats.org/officeDocument/2006/relationships/hyperlink" Target="https://pl.wikipedia.org/wiki/Konklawe" TargetMode="External"/><Relationship Id="rId12" Type="http://schemas.openxmlformats.org/officeDocument/2006/relationships/hyperlink" Target="https://pl.wikipedia.org/wiki/Kolegium_Kardyna%C5%82%C3%B3w" TargetMode="External"/><Relationship Id="rId15" Type="http://schemas.openxmlformats.org/officeDocument/2006/relationships/hyperlink" Target="https://pl.wikipedia.org/wiki/Konklawe_1963" TargetMode="External"/><Relationship Id="rId14" Type="http://schemas.openxmlformats.org/officeDocument/2006/relationships/hyperlink" Target="https://pl.wikipedia.org/wiki/Konklawe_1958" TargetMode="External"/><Relationship Id="rId17" Type="http://schemas.openxmlformats.org/officeDocument/2006/relationships/hyperlink" Target="https://pl.wikipedia.org/wiki/Konklawe_1978_(Jan_Pawe%C5%82_II)" TargetMode="External"/><Relationship Id="rId16" Type="http://schemas.openxmlformats.org/officeDocument/2006/relationships/hyperlink" Target="https://pl.wikipedia.org/wiki/Konklawe_1978_(Jan_Pawe%C5%82_I)" TargetMode="External"/><Relationship Id="rId1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l.wikipedia.org/wiki/Polska_Rzeczpospolita_Ludowa" TargetMode="External"/><Relationship Id="rId4" Type="http://schemas.openxmlformats.org/officeDocument/2006/relationships/hyperlink" Target="https://pl.wikipedia.org/wiki/Zwi%C4%85zek_Socjalistycznych_Republik_Radzieckich" TargetMode="External"/><Relationship Id="rId9" Type="http://schemas.openxmlformats.org/officeDocument/2006/relationships/hyperlink" Target="https://pl.wikipedia.org/wiki/Brewiarz" TargetMode="External"/><Relationship Id="rId5" Type="http://schemas.openxmlformats.org/officeDocument/2006/relationships/hyperlink" Target="https://pl.wikipedia.org/wiki/Internowanie" TargetMode="External"/><Relationship Id="rId6" Type="http://schemas.openxmlformats.org/officeDocument/2006/relationships/hyperlink" Target="https://pl.wikipedia.org/wiki/Non_possumus" TargetMode="External"/><Relationship Id="rId7" Type="http://schemas.openxmlformats.org/officeDocument/2006/relationships/hyperlink" Target="https://pl.wikipedia.org/wiki/Non_possumus" TargetMode="External"/><Relationship Id="rId8" Type="http://schemas.openxmlformats.org/officeDocument/2006/relationships/hyperlink" Target="https://pl.wikipedia.org/wiki/R%C3%B3%C5%BCaniec" TargetMode="External"/><Relationship Id="rId11" Type="http://schemas.openxmlformats.org/officeDocument/2006/relationships/hyperlink" Target="https://pl.wikipedia.org/wiki/Stanis%C5%82aw_Skorodecki" TargetMode="External"/><Relationship Id="rId10" Type="http://schemas.openxmlformats.org/officeDocument/2006/relationships/hyperlink" Target="https://pl.wikipedia.org/w/index.php?title=Maria_Leonia_Graczyk&amp;action=edit&amp;redlink=1" TargetMode="External"/><Relationship Id="rId12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l.wikipedia.org/wiki/Nowotw%C3%B3r" TargetMode="External"/><Relationship Id="rId4" Type="http://schemas.openxmlformats.org/officeDocument/2006/relationships/hyperlink" Target="https://pl.wikipedia.org/wiki/Namaszczenie_chorych" TargetMode="External"/><Relationship Id="rId5" Type="http://schemas.openxmlformats.org/officeDocument/2006/relationships/hyperlink" Target="https://pl.wikipedia.org/wiki/Zamach_na_Jana_Paw%C5%82a_II_(1981)" TargetMode="External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Kardynał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Stefan Wyszyński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Magdalena Żochowska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Pogrzeb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Pogrzeb prymasa, nazywany także królewskim, zgromadził w stolicy tysiące ludzi, zarówno wierzących, jak i niewierzących.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Uroczystości pogrzebowe, którym przewodniczył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sekretarz Stanu Watykanu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kard.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Agostino Casaroli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odbyły się 31 maja. Ceremonia rozpoczęła się liturgią żałobną w kościele seminaryjnym przy Krakowskim Przedmieściu, z którego następnie ruszył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kondukt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żałobny z udziałem delegacji oficjalnych kościelnych i świeckich oraz tłumów ludzi. Na czele oficjalnej delegacji władz Polskiej Rzeczypospolitej Ludowej stał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przewodniczący Rady Państwa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Henryk Jabłoński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towarzyszyli mu: marszałek Sejmu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Stanisław Gucwa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 członkowie Rady Państwa, Rady Ministrów i inni wysocy urzędnicy państwowi. Na czele delegacji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NSZZ „Solidarność”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stał przewodniczący Związku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Lech Wałęsa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Kondukt żałobny doszedł do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placu Zwycięstwa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gdzie odbyła się msza święta pod przewodnictwem kard. Casarolego, który wygłosił przemówienie w języku polskim. Następnie kard. Macharski odczytał homilię papieża Jana Pawła II oraz wygłosił własną homilię. Na zakończenie mszy przemówienie wygłosił wikariusz kapitulny archidiecezji warszawskiej bp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Władysław Miziołek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Z placu Zwycięstwa kondukt ruszył do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bazyliki archikatedralnej św. Jana Chrzciciela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gdzie odbyła się ostatnia część ceremonii pogrzebowej.</a:t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60350" y="250050"/>
            <a:ext cx="1130350" cy="16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Miejsce pochówku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/>
              <a:t>Trumna z ciałem prymasa została umieszczona na kamiennym sarkofagu w podziemiach archikatedry. Po przejściu przed trumną delegacji oficjalnych opuszczono ją do sarkofagu, nad którym zasunięto płytę z napisem: „Kardynał Stefan Wyszyński Prymas Polski”. Przez następne godziny przed sarkofagiem przeszły tysiące osób chcących oddać ostatni hołd prymasowi.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/>
              <a:t>W 1986 sarkofag prymasa został przeniesiony z Krypty Arcybiskupów w podziemiach do poświęconej mu kaplicy, znajdującej się w lewej, północnej nawie świątyni. Nad sarkofagiem znajduje się płyta ilustrująca historię życia prymasa – od seminarium, przez pracę duchownego, walkę w oddziałach powstańczych aż do spotkania z Karolem Wojtyłą podczas jego ingresu papieskiego. Kaplica znacznie odróżnia się stylem od pozostałego wnętrza kościoła.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925" y="292075"/>
            <a:ext cx="1082850" cy="17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Patron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/>
              <a:t>Kardynał Stefan Wyszyński jest patronem roku 2021 ogłoszonym przez Sejm i Senat RP.</a:t>
            </a:r>
            <a:endParaRPr sz="1600"/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13852" t="19646"/>
          <a:stretch/>
        </p:blipFill>
        <p:spPr>
          <a:xfrm>
            <a:off x="2846975" y="2479150"/>
            <a:ext cx="3450049" cy="23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Kto to?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 Wyszyński - ur.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3 sierpnia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1901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Zuzeli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zm.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28 maja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1981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Warszawie</a:t>
            </a:r>
            <a:r>
              <a:rPr lang="pl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Polski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duchowny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rzymskokatolicki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biskup diecezjalny lubelski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latach 1946–1948,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arcybiskup metropolita gnieźnieński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warszawski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prymas Polski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latach 1948–1981,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kardynał prezbiter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1953, zwany </a:t>
            </a:r>
            <a:r>
              <a:rPr i="1"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„Prymasem</a:t>
            </a:r>
            <a:r>
              <a:rPr i="1"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Tysiąclecia</a:t>
            </a:r>
            <a:r>
              <a:rPr i="1"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mąż stanu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obrońca praw człowieka, narodu i Kościoła,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doktor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prawa kanonicznego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kaznodzieja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publicysta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kapelan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duszpasterstwa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Wojska Polskiego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Twórca akcji duszpasterskich: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Jasnogórskich Ślubów Narodu Polskiego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czy Wielkiej Nowenny Tysiąclecia,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inwigilowany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przez służby bezpieczeństwa Polski Ludowej oraz umieszczony w miejscu odosobnienia przez władze komunistyczne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PRL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Pośmiertnie odznaczony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Orderem Orła Białego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Czcigodny Sługa Boży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Kościoła katolickiego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006550" y="598425"/>
            <a:ext cx="1846250" cy="18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Dzieciństwo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Był drugim dzieckiem wielodzietnej rodziny rolników: Stanisława (organisty miejscowego kościoła) i Julianny z d. Karp. Tego samego dnia został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ochrzczony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parafii Przemienienia Pańskiego w Zuzeli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z rąk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proboszcza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ks. Antoniego Lipowskiego. W religijnej atmosferze domu rodzinnego uformował i pogłębił swoją wiarę, szczególnie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kultu maryjnego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co było powodem wyboru przyszłej drogi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życia konsekrowanego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W przemówieniu z 13 czerwca 1971 jakie wygłosił w Zuzeli tak wspominał okres dzieciństwa: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 domu nad moim łóżkiem wisiały dwa obrazy: Matki Bożej Częstochowskiej i Matki Bożej Ostrobramskiej. I chociaż w onym czasie do modlitwy skłonny nie byłem, zawsze cierpiąc na kolana, zwłaszcza w czasie wieczornego różańca, jaki był zwyczajem naszego domu, to jednak po obudzeniu się długo przyglądałem się tej Czarnej Pani i tej Białej.</a:t>
            </a:r>
            <a:endParaRPr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0050" y="252475"/>
            <a:ext cx="2023525" cy="17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Dorosłość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560150"/>
            <a:ext cx="7505700" cy="3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Święcenia kapłańskie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które zostały przełożone z 29 czerwca z powodu jego choroby płuc, przyjął 3 sierpnia 1924r. w kaplicy Matki Bożej we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włocławskiej bazylice katedralnej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rąk biskupa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Wojciecha Owczarka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latach 1925–1929 był studentem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Wydziału Prawa Kanonicznego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 Wydziału Prawa i Nauk Ekonomiczno-Społecznych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Katolickiego Uniwersytetu Lubelskiego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Pełnił we włocławskiej kurii biskupiej funkcję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promotora sprawiedliwości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obrońcy węzła małżeńskiego (1932–1938), a od 1938 był również sędzią Sądu Biskupiego.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1937 został powołany na członka Rady Społecznej przy prymasie Polski.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latach 30. brał udział w kongresach (I Krajowym Kongresie Eucharystycznym w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Poznaniu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 Międzynarodowym Kongresie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Chrystusa Króla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Poznaniu).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 wybuchu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II wojny światowej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polecenia biskupa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Michała Kozala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późniejszego błogosławionego ukrywał się w niebezpieczeństwie aresztowania przez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Gestapo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różnych miejscowościach.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Następnie został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kapelanem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niewidomych w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Kozłówce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Żułowie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 czerwcu 1942 udał się do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Lasek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zostając kapelanem Zakładu dla Niewidomych, którym był do 1945. W okresie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powstania warszawskiego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pod pseudonimem „Radwan III” był kapelanem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Armii Krajowej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grupie „Kampinos”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szpitalu powstańczym w Laskach. W 1943 objął kierownictwo duchowe grupy młodzieży żeńskiej nazywanej „Ósemką” lub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Instytutem Świeckim Pomocnic Maryi Jasnogórskiej Matki Kościoł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835450" y="251175"/>
            <a:ext cx="1052925" cy="14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Biskup Lubelski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 zakończeniu wojny wrócił do Włocławka, gdzie organizował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Wyższe Seminarium Duchowne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19 marca 1945 został jego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rektorem</a:t>
            </a:r>
            <a:r>
              <a:rPr lang="pl" sz="1500">
                <a:solidFill>
                  <a:srgbClr val="000000"/>
                </a:solidFill>
              </a:rPr>
              <a:t>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marca 1946 został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prekonizowany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przez papieża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Piusa XII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biskupem diecezjalnym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diecezji lubelskiej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Święcenia biskupie</a:t>
            </a:r>
            <a:r>
              <a:rPr lang="p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otrzymał 12 maja z rąk kard.</a:t>
            </a:r>
            <a:r>
              <a:rPr lang="pl" sz="15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Augusta Hlonda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67367" y="3263250"/>
            <a:ext cx="2609250" cy="17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   </a:t>
            </a:r>
            <a:r>
              <a:rPr lang="pl">
                <a:solidFill>
                  <a:srgbClr val="000000"/>
                </a:solidFill>
              </a:rPr>
              <a:t>Prymas Polski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archiwum prymasowskim w Warszawie znajduje się ostatnia wola będącego u schyłku życia prymasa Polski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Augusta Hlonda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podyktowana osobistemu sekretarzowi ks.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Antoniemu Baraniakowi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 której prosi listem do papieża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Piusa XII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mianowanie swoim następcą biskupa lubelskiego Stefana Wyszyńskiego. 12 listopada 1948 papież Pius XII na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konsystorzu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Rzymie mianował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arcybiskupem metropolitą gnieźnieńskim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warszawskim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tym samym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prymasem Polski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bp. Stefana Wyszyńskiego. 29 listopada 1952 podano wiadomość o wyniesieniu przez papieża Piusa XII do godności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kardynała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prymasa Polski, a 12 stycznia 1953 na tajnym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konsystorzu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Rzymie został nominowany ostatecznie kardynałem oraz członkiem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kolegium kardynalskiego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Brał udział w czterech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konklawe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1958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1963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oraz w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sierpniu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pl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październiku</a:t>
            </a: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1978. W 1958, kiedy oddano na niego kilka głosów, i w 1963 był jedynym przedstawicielem Europy Wschodniej. 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37576" y="275800"/>
            <a:ext cx="2575651" cy="14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Konflikt Kościoła z państwem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wczesnych latach 50., w okresie napięć między państwem a Kościołem polityka władz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PRL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zależnych od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ZSRR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zmierzała do złamania opozycji i wszelkich niezależnych instytucji. W ramach represji komunistów wobec Kościoła katolickiego zapadła decyzja o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internowaniu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prymasa. 8 maja 1953 na Konferencji Episkopatu Polski w Krakowie uchwalono z jego inicjatywy treść listu do rządu, który przeszedł do historii pod nazwą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1"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Non possumus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wyrażającego stanowczy sprzeciw wobec rażącego łamania przez rząd zawartych wcześniej porozumień, a który stał się m.in. jednym z powodów jego późniejszego zatrzymania.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Późnym wieczorem 25 września 1953 Wyszyński został zatrzymany w tzw. małym salonie papieskim. Z rzeczy osobistych zabrał ze sobą tylko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różaniec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brewiarz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Był przetrzymywany w katolickich klasztorach z siostrą zakonną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Marią Leonią Graczyk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księdzem</a:t>
            </a:r>
            <a:r>
              <a:rPr lang="pl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Stanisławem Skorodeckim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W czasie październikowego przesilenia politycznego w 1956 został zwolniony z internowania i powrócił 28 października do Warszawy. 8 grudnia 1956 doprowadził do zawarcia nowego, korzystnego dla Kościoła, tzw. </a:t>
            </a:r>
            <a:r>
              <a:rPr i="1"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małego porozumienia z władzami</a:t>
            </a:r>
            <a:r>
              <a:rPr lang="p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na mocy którego m.in. w szkołach przywrócono naukę religii, uchylono dekret o obsadzaniu stanowisk kościelnych z 1953 i umożliwiono powrót biskupów na ziemie zachodnie i północne. 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02600" y="289675"/>
            <a:ext cx="1828300" cy="1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Choroba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819150" y="21118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połowie marca 1981 u Wyszyńskiego rozpoznano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chorobę nowotworową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Mimo starań lekarzy nie dało się zahamować jej rozwoju. 16 maja 1981 prymas przyjął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sakrament namaszczenia chorych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Po przyjęciu sakramentu zwrócił się do zebranych przy łóżku, nawiązując m.in. do</a:t>
            </a:r>
            <a:r>
              <a:rPr lang="pl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zamachu na życie papieża Jana Pawła II</a:t>
            </a: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który miał miejsce 13 maja: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Uważam, że powinienem dzielić dolę Ojca Świętego, który wprawdzie później, ale włączył się w moje cierpienia.</a:t>
            </a:r>
            <a:endParaRPr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7075" y="3495675"/>
            <a:ext cx="4381249" cy="14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