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embeddedFontLst>
    <p:embeddedFont>
      <p:font typeface="Libre Franklin"/>
      <p:regular r:id="rId27"/>
      <p:bold r:id="rId28"/>
      <p:italic r:id="rId29"/>
      <p:boldItalic r:id="rId30"/>
    </p:embeddedFont>
    <p:embeddedFont>
      <p:font typeface="Libre Franklin Thin"/>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LibreFranklin-bold.fntdata"/><Relationship Id="rId27" Type="http://schemas.openxmlformats.org/officeDocument/2006/relationships/font" Target="fonts/LibreFranklin-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Franklin-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ibreFranklinThin-regular.fntdata"/><Relationship Id="rId30" Type="http://schemas.openxmlformats.org/officeDocument/2006/relationships/font" Target="fonts/LibreFranklin-boldItalic.fntdata"/><Relationship Id="rId11" Type="http://schemas.openxmlformats.org/officeDocument/2006/relationships/slide" Target="slides/slide6.xml"/><Relationship Id="rId33" Type="http://schemas.openxmlformats.org/officeDocument/2006/relationships/font" Target="fonts/LibreFranklinThin-italic.fntdata"/><Relationship Id="rId10" Type="http://schemas.openxmlformats.org/officeDocument/2006/relationships/slide" Target="slides/slide5.xml"/><Relationship Id="rId32" Type="http://schemas.openxmlformats.org/officeDocument/2006/relationships/font" Target="fonts/LibreFranklinThin-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LibreFranklinThin-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38 percent rarely 23 percent mostly 13 percent always 26 percent sometimes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32 percent never 14 percent rarely 18 percent  sometimes 13 percent mostly 23 percent always</a:t>
            </a:r>
            <a:endParaRPr/>
          </a:p>
        </p:txBody>
      </p:sp>
      <p:sp>
        <p:nvSpPr>
          <p:cNvPr id="139" name="Google Shape;13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ac5bca1f0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ac5bca1f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ac5bca1f0d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ac5bca1f0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ac5bca21f4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ac5bca21f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c5bca21f4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ac5bca21f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ac5bca21f4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ac5bca21f4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ac5bca21f4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ac5bca21f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ac5bca21f4_0_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ac5bca21f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c5bca21f4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c5bca21f4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ac5bca21f4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ac5bca21f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25 percent mostly 25 sometimes 40 rarely 10 not at all</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27 percent  always 21 percent sometimes 40 percent  rarely 12 percent  not at all</a:t>
            </a:r>
            <a:endParaRPr/>
          </a:p>
        </p:txBody>
      </p:sp>
      <p:sp>
        <p:nvSpPr>
          <p:cNvPr id="115" name="Google Shape;11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42 percent never answered 10 percent rarely 14 percent sometimes 12 percemt mostly 22 percent always</a:t>
            </a:r>
            <a:endParaRPr/>
          </a:p>
        </p:txBody>
      </p:sp>
      <p:sp>
        <p:nvSpPr>
          <p:cNvPr id="121" name="Google Shape;12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chemeClr val="dk1"/>
              </a:buClr>
              <a:buSzPts val="4000"/>
              <a:buFont typeface="Libre Franklin Thin"/>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4400"/>
              <a:buFont typeface="Libre Franklin Thin"/>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2000"/>
              <a:buFont typeface="Libre Franklin Thin"/>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2000"/>
              <a:buFont typeface="Libre Franklin Thin"/>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Libre Franklin"/>
                <a:ea typeface="Libre Franklin"/>
                <a:cs typeface="Libre Franklin"/>
                <a:sym typeface="Libre Franklin"/>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Libre Franklin"/>
                <a:ea typeface="Libre Franklin"/>
                <a:cs typeface="Libre Franklin"/>
                <a:sym typeface="Libre Franklin"/>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chemeClr val="dk1"/>
              </a:buClr>
              <a:buSzPts val="4400"/>
              <a:buFont typeface="Libre Franklin Thin"/>
              <a:buNone/>
              <a:defRPr b="0" i="0" sz="4400" u="none" cap="none" strike="noStrike">
                <a:solidFill>
                  <a:schemeClr val="dk1"/>
                </a:solidFill>
                <a:latin typeface="Libre Franklin Thin"/>
                <a:ea typeface="Libre Franklin Thin"/>
                <a:cs typeface="Libre Franklin Thin"/>
                <a:sym typeface="Libre Franklin Th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Libre Franklin"/>
                <a:ea typeface="Libre Franklin"/>
                <a:cs typeface="Libre Franklin"/>
                <a:sym typeface="Libre Franklin"/>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Libre Franklin"/>
                <a:ea typeface="Libre Franklin"/>
                <a:cs typeface="Libre Franklin"/>
                <a:sym typeface="Libre Franklin"/>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Libre Franklin"/>
                <a:ea typeface="Libre Franklin"/>
                <a:cs typeface="Libre Franklin"/>
                <a:sym typeface="Libre Franklin"/>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Libre Franklin"/>
                <a:ea typeface="Libre Franklin"/>
                <a:cs typeface="Libre Franklin"/>
                <a:sym typeface="Libre Frankli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Libre Franklin"/>
                <a:ea typeface="Libre Franklin"/>
                <a:cs typeface="Libre Franklin"/>
                <a:sym typeface="Libre Franklin"/>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g"/><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694000"/>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800"/>
              <a:buNone/>
            </a:pPr>
            <a:r>
              <a:rPr b="1" lang="en-US" sz="5300">
                <a:latin typeface="Libre Franklin"/>
                <a:ea typeface="Libre Franklin"/>
                <a:cs typeface="Libre Franklin"/>
                <a:sym typeface="Libre Franklin"/>
              </a:rPr>
              <a:t>DISCRIMINATION</a:t>
            </a:r>
            <a:endParaRPr b="1" sz="5300">
              <a:latin typeface="Libre Franklin"/>
              <a:ea typeface="Libre Franklin"/>
              <a:cs typeface="Libre Franklin"/>
              <a:sym typeface="Libre Franklin"/>
            </a:endParaRPr>
          </a:p>
        </p:txBody>
      </p:sp>
      <p:pic>
        <p:nvPicPr>
          <p:cNvPr id="85" name="Google Shape;85;p13"/>
          <p:cNvPicPr preferRelativeResize="0"/>
          <p:nvPr/>
        </p:nvPicPr>
        <p:blipFill>
          <a:blip r:embed="rId3">
            <a:alphaModFix/>
          </a:blip>
          <a:stretch>
            <a:fillRect/>
          </a:stretch>
        </p:blipFill>
        <p:spPr>
          <a:xfrm>
            <a:off x="6754800" y="0"/>
            <a:ext cx="2389200" cy="2389200"/>
          </a:xfrm>
          <a:prstGeom prst="rect">
            <a:avLst/>
          </a:prstGeom>
          <a:noFill/>
          <a:ln>
            <a:noFill/>
          </a:ln>
        </p:spPr>
      </p:pic>
      <p:pic>
        <p:nvPicPr>
          <p:cNvPr id="86" name="Google Shape;86;p13"/>
          <p:cNvPicPr preferRelativeResize="0"/>
          <p:nvPr/>
        </p:nvPicPr>
        <p:blipFill>
          <a:blip r:embed="rId4">
            <a:alphaModFix/>
          </a:blip>
          <a:stretch>
            <a:fillRect/>
          </a:stretch>
        </p:blipFill>
        <p:spPr>
          <a:xfrm>
            <a:off x="0" y="51600"/>
            <a:ext cx="3777825" cy="2074775"/>
          </a:xfrm>
          <a:prstGeom prst="rect">
            <a:avLst/>
          </a:prstGeom>
          <a:noFill/>
          <a:ln>
            <a:noFill/>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idx="1" type="body"/>
          </p:nvPr>
        </p:nvSpPr>
        <p:spPr>
          <a:xfrm>
            <a:off x="172400" y="134100"/>
            <a:ext cx="8831100" cy="6455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800"/>
              <a:buNone/>
            </a:pPr>
            <a:r>
              <a:rPr i="1" lang="en-US" sz="3000"/>
              <a:t>“Are we experiencing discrimination against refugees and immigrants?”</a:t>
            </a:r>
            <a:endParaRPr i="1" sz="3000"/>
          </a:p>
          <a:p>
            <a:pPr indent="0" lvl="0" marL="0" rtl="0" algn="l">
              <a:lnSpc>
                <a:spcPct val="100000"/>
              </a:lnSpc>
              <a:spcBef>
                <a:spcPts val="360"/>
              </a:spcBef>
              <a:spcAft>
                <a:spcPts val="0"/>
              </a:spcAft>
              <a:buSzPts val="1800"/>
              <a:buNone/>
            </a:pPr>
            <a:r>
              <a:t/>
            </a:r>
            <a:endParaRPr i="1" sz="3000"/>
          </a:p>
        </p:txBody>
      </p:sp>
      <p:pic>
        <p:nvPicPr>
          <p:cNvPr id="136" name="Google Shape;136;p22"/>
          <p:cNvPicPr preferRelativeResize="0"/>
          <p:nvPr/>
        </p:nvPicPr>
        <p:blipFill rotWithShape="1">
          <a:blip r:embed="rId3">
            <a:alphaModFix/>
          </a:blip>
          <a:srcRect b="0" l="0" r="0" t="0"/>
          <a:stretch/>
        </p:blipFill>
        <p:spPr>
          <a:xfrm>
            <a:off x="156450" y="1149375"/>
            <a:ext cx="8831099" cy="5708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1000"/>
                                        <p:tgtEl>
                                          <p:spTgt spid="13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3"/>
          <p:cNvSpPr txBox="1"/>
          <p:nvPr>
            <p:ph idx="1" type="body"/>
          </p:nvPr>
        </p:nvSpPr>
        <p:spPr>
          <a:xfrm>
            <a:off x="457200" y="325651"/>
            <a:ext cx="8229600" cy="5800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lang="en-US"/>
              <a:t> </a:t>
            </a:r>
            <a:r>
              <a:rPr i="1" lang="en-US"/>
              <a:t> </a:t>
            </a:r>
            <a:r>
              <a:rPr i="1" lang="en-US" sz="3000"/>
              <a:t>"Is there discrimination based on sexual orientation - gender identity?“</a:t>
            </a:r>
            <a:endParaRPr i="1" sz="3000"/>
          </a:p>
          <a:p>
            <a:pPr indent="0" lvl="0" marL="0" rtl="0" algn="l">
              <a:lnSpc>
                <a:spcPct val="100000"/>
              </a:lnSpc>
              <a:spcBef>
                <a:spcPts val="640"/>
              </a:spcBef>
              <a:spcAft>
                <a:spcPts val="0"/>
              </a:spcAft>
              <a:buSzPts val="1800"/>
              <a:buNone/>
            </a:pPr>
            <a:r>
              <a:t/>
            </a:r>
            <a:endParaRPr/>
          </a:p>
        </p:txBody>
      </p:sp>
      <p:pic>
        <p:nvPicPr>
          <p:cNvPr id="142" name="Google Shape;142;p23"/>
          <p:cNvPicPr preferRelativeResize="0"/>
          <p:nvPr/>
        </p:nvPicPr>
        <p:blipFill rotWithShape="1">
          <a:blip r:embed="rId3">
            <a:alphaModFix/>
          </a:blip>
          <a:srcRect b="0" l="0" r="0" t="0"/>
          <a:stretch/>
        </p:blipFill>
        <p:spPr>
          <a:xfrm>
            <a:off x="63850" y="1360100"/>
            <a:ext cx="9080151" cy="5497901"/>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 calcmode="lin" valueType="num">
                                      <p:cBhvr additive="base">
                                        <p:cTn dur="500"/>
                                        <p:tgtEl>
                                          <p:spTgt spid="14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anim calcmode="lin" valueType="num">
                                      <p:cBhvr additive="base">
                                        <p:cTn dur="500"/>
                                        <p:tgtEl>
                                          <p:spTgt spid="14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1000"/>
                                        <p:tgtEl>
                                          <p:spTgt spid="14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Who is discriminated against  in Turkey?</a:t>
            </a:r>
            <a:endParaRPr/>
          </a:p>
        </p:txBody>
      </p:sp>
      <p:sp>
        <p:nvSpPr>
          <p:cNvPr id="148" name="Google Shape;148;p24"/>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2900"/>
              <a:t>I</a:t>
            </a:r>
            <a:r>
              <a:rPr lang="en-US" sz="2500"/>
              <a:t>t is essential for discrimination to be legitimized by different segments of society in general, to qualify discriminated groups, individuals and all kinds of discriminatory behavior as “fair” and to sustain discrimination. Because discrimination is only widely sanctioned or it can be sustained under unopposed conditions. In all conditions where discrimination occurs universally,</a:t>
            </a:r>
            <a:endParaRPr sz="2500"/>
          </a:p>
          <a:p>
            <a:pPr indent="0" lvl="0" marL="0" rtl="0" algn="l">
              <a:spcBef>
                <a:spcPts val="360"/>
              </a:spcBef>
              <a:spcAft>
                <a:spcPts val="0"/>
              </a:spcAft>
              <a:buNone/>
            </a:pPr>
            <a:r>
              <a:rPr lang="en-US" sz="2500"/>
              <a:t>The creation of a discourse that the discriminated group poses a threat to the hypothetical majority is the most common way used by governments.</a:t>
            </a:r>
            <a:endParaRPr sz="2500"/>
          </a:p>
          <a:p>
            <a:pPr indent="0" lvl="0" marL="0" rtl="0" algn="l">
              <a:spcBef>
                <a:spcPts val="360"/>
              </a:spcBef>
              <a:spcAft>
                <a:spcPts val="0"/>
              </a:spcAft>
              <a:buClr>
                <a:schemeClr val="dk1"/>
              </a:buClr>
              <a:buSzPts val="1100"/>
              <a:buFont typeface="Arial"/>
              <a:buNone/>
            </a:pPr>
            <a:r>
              <a:t/>
            </a:r>
            <a:endParaRPr sz="2500"/>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5"/>
          <p:cNvSpPr txBox="1"/>
          <p:nvPr>
            <p:ph idx="1" type="body"/>
          </p:nvPr>
        </p:nvSpPr>
        <p:spPr>
          <a:xfrm>
            <a:off x="148725" y="165250"/>
            <a:ext cx="8890500" cy="6477900"/>
          </a:xfrm>
          <a:prstGeom prst="rect">
            <a:avLst/>
          </a:prstGeom>
          <a:noFill/>
          <a:ln>
            <a:noFill/>
          </a:ln>
        </p:spPr>
        <p:txBody>
          <a:bodyPr anchorCtr="0" anchor="t" bIns="45700" lIns="91425" spcFirstLastPara="1" rIns="91425" wrap="square" tIns="45700">
            <a:noAutofit/>
          </a:bodyPr>
          <a:lstStyle/>
          <a:p>
            <a:pPr indent="0" lvl="0" marL="0" rtl="0" algn="l">
              <a:spcBef>
                <a:spcPts val="360"/>
              </a:spcBef>
              <a:spcAft>
                <a:spcPts val="0"/>
              </a:spcAft>
              <a:buNone/>
            </a:pPr>
            <a:r>
              <a:rPr lang="en-US" sz="2700"/>
              <a:t>From this point of view, the discourse that the discriminated group poses a threat to the general public in different contents and forms in almost all of the discrimination areas that emerge in our country is constantly being built and reinforced. </a:t>
            </a:r>
            <a:r>
              <a:rPr lang="en-US" sz="2500"/>
              <a:t>Theoretical approaches to discrimination pointed out that this threat perception can be created more effectively when sometimes based on realistic reasons. Threat perception can take various forms according to periodic conditions and the needs of the rulers, sometimes current and sometimes future fear scenarios are created, but similarly, all fear scenarios are placed on deviations from the general structuring of the uniform society.</a:t>
            </a:r>
            <a:endParaRPr sz="2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6"/>
          <p:cNvSpPr txBox="1"/>
          <p:nvPr>
            <p:ph idx="1" type="body"/>
          </p:nvPr>
        </p:nvSpPr>
        <p:spPr>
          <a:xfrm>
            <a:off x="0" y="0"/>
            <a:ext cx="9144000" cy="6775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2600"/>
              <a:t>For example;</a:t>
            </a:r>
            <a:endParaRPr sz="2600"/>
          </a:p>
          <a:p>
            <a:pPr indent="-393700" lvl="0" marL="457200" rtl="0" algn="l">
              <a:lnSpc>
                <a:spcPct val="115000"/>
              </a:lnSpc>
              <a:spcBef>
                <a:spcPts val="360"/>
              </a:spcBef>
              <a:spcAft>
                <a:spcPts val="0"/>
              </a:spcAft>
              <a:buSzPts val="2600"/>
              <a:buChar char="•"/>
            </a:pPr>
            <a:r>
              <a:rPr b="1" lang="en-US" sz="2600"/>
              <a:t>Kurds </a:t>
            </a:r>
            <a:r>
              <a:rPr lang="en-US" sz="2600"/>
              <a:t>wants to education in mother tongue and public service, constitutional citizenship and so on. the idea that if demands for identity are met, demands for a separate state will arise, and these demands will gradually lead to "partition of the country". </a:t>
            </a:r>
            <a:r>
              <a:rPr lang="en-US" sz="2600"/>
              <a:t>Similarly, Circassians, Laz people (who live in Blacksea region) etc. the rejection of similar recognition requests by different ethnic groups creates the fear of partition of the country and is made incontestable.</a:t>
            </a:r>
            <a:endParaRPr sz="2600"/>
          </a:p>
          <a:p>
            <a:pPr indent="0" lvl="0" marL="457200" rtl="0" algn="l">
              <a:spcBef>
                <a:spcPts val="360"/>
              </a:spcBef>
              <a:spcAft>
                <a:spcPts val="0"/>
              </a:spcAft>
              <a:buNone/>
            </a:pPr>
            <a:r>
              <a:t/>
            </a:r>
            <a:endParaRPr sz="2600"/>
          </a:p>
          <a:p>
            <a:pPr indent="0" lvl="0" marL="0" rtl="0" algn="l">
              <a:spcBef>
                <a:spcPts val="36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7"/>
          <p:cNvSpPr txBox="1"/>
          <p:nvPr>
            <p:ph idx="1" type="body"/>
          </p:nvPr>
        </p:nvSpPr>
        <p:spPr>
          <a:xfrm>
            <a:off x="0" y="0"/>
            <a:ext cx="9144000" cy="68580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360"/>
              </a:spcBef>
              <a:spcAft>
                <a:spcPts val="0"/>
              </a:spcAft>
              <a:buSzPts val="1800"/>
              <a:buChar char="•"/>
            </a:pPr>
            <a:r>
              <a:rPr lang="en-US" sz="2800"/>
              <a:t>I</a:t>
            </a:r>
            <a:r>
              <a:rPr lang="en-US" sz="2400"/>
              <a:t>n a general framework that starts from the damaging of the principle of secularism and extends to the future of sharia, the demands for the daily implementation of </a:t>
            </a:r>
            <a:r>
              <a:rPr b="1" lang="en-US" sz="2400"/>
              <a:t>religious belief </a:t>
            </a:r>
            <a:r>
              <a:rPr lang="en-US" sz="2400"/>
              <a:t>practices (headscarf, recognition of different sects, places of worship of different sects and removal of barriers to their institutional existence, etc.) fear scenarios that a radical transformation of the structure of society is aimed at today and in the long term. Bilgi University through documentation and reporting in the Dealing with Discrimination in Turkey report religion and belief in the field of discrimination victims struggle not through the law but they changing their lifestyle was stated. </a:t>
            </a:r>
            <a:r>
              <a:rPr lang="en-US" sz="2000"/>
              <a:t>The 1982 constitution established the country as a secular state and provides for freedom of belief and worship and the private dissemination of religious ideas. However, other constitutional provisions for the integrity of the secular state restrict these rights. The constitution prohibits discrimination on religious grounds.</a:t>
            </a:r>
            <a:endParaRPr sz="2000"/>
          </a:p>
          <a:p>
            <a:pPr indent="-355600" lvl="0" marL="457200" rtl="0" algn="l">
              <a:lnSpc>
                <a:spcPct val="115000"/>
              </a:lnSpc>
              <a:spcBef>
                <a:spcPts val="0"/>
              </a:spcBef>
              <a:spcAft>
                <a:spcPts val="0"/>
              </a:spcAft>
              <a:buSzPts val="2000"/>
              <a:buFont typeface="Libre Franklin"/>
              <a:buChar char="•"/>
            </a:pPr>
            <a:r>
              <a:t/>
            </a:r>
            <a:endParaRPr sz="2000"/>
          </a:p>
          <a:p>
            <a:pPr indent="0" lvl="0" marL="0" rtl="0" algn="l">
              <a:spcBef>
                <a:spcPts val="360"/>
              </a:spcBef>
              <a:spcAft>
                <a:spcPts val="0"/>
              </a:spcAft>
              <a:buNone/>
            </a:pPr>
            <a:r>
              <a:t/>
            </a: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696464"/>
              </a:buClr>
              <a:buSzPts val="4000"/>
              <a:buFont typeface="Arial"/>
              <a:buNone/>
            </a:pPr>
            <a:r>
              <a:rPr b="1" lang="en-US" sz="4000">
                <a:solidFill>
                  <a:srgbClr val="696464"/>
                </a:solidFill>
                <a:latin typeface="Libre Franklin"/>
                <a:ea typeface="Libre Franklin"/>
                <a:cs typeface="Libre Franklin"/>
                <a:sym typeface="Libre Franklin"/>
              </a:rPr>
              <a:t>Headscarves women in Turkey</a:t>
            </a:r>
            <a:endParaRPr/>
          </a:p>
        </p:txBody>
      </p:sp>
      <p:sp>
        <p:nvSpPr>
          <p:cNvPr id="169" name="Google Shape;169;p28"/>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256032" lvl="0" marL="365760" rtl="0" algn="l">
              <a:spcBef>
                <a:spcPts val="0"/>
              </a:spcBef>
              <a:spcAft>
                <a:spcPts val="0"/>
              </a:spcAft>
              <a:buClr>
                <a:srgbClr val="A28E6A"/>
              </a:buClr>
              <a:buSzPts val="2400"/>
              <a:buFont typeface="Libre Franklin"/>
              <a:buChar char="⮚"/>
            </a:pPr>
            <a:r>
              <a:rPr lang="en-US" sz="2400"/>
              <a:t>58 percent of women living in Turkey wear hijab.</a:t>
            </a:r>
            <a:endParaRPr sz="2800"/>
          </a:p>
          <a:p>
            <a:pPr indent="-256032" lvl="0" marL="365760" rtl="0" algn="l">
              <a:spcBef>
                <a:spcPts val="300"/>
              </a:spcBef>
              <a:spcAft>
                <a:spcPts val="0"/>
              </a:spcAft>
              <a:buClr>
                <a:srgbClr val="A28E6A"/>
              </a:buClr>
              <a:buSzPts val="2400"/>
              <a:buFont typeface="Noto Sans Symbols"/>
              <a:buChar char="⮚"/>
            </a:pPr>
            <a:r>
              <a:rPr lang="en-US" sz="2400"/>
              <a:t>This rate is higher in women older than 36.</a:t>
            </a:r>
            <a:endParaRPr sz="2800"/>
          </a:p>
          <a:p>
            <a:pPr indent="-256032" lvl="0" marL="365760" rtl="0" algn="l">
              <a:spcBef>
                <a:spcPts val="300"/>
              </a:spcBef>
              <a:spcAft>
                <a:spcPts val="0"/>
              </a:spcAft>
              <a:buClr>
                <a:srgbClr val="A28E6A"/>
              </a:buClr>
              <a:buSzPts val="2400"/>
              <a:buFont typeface="Libre Franklin"/>
              <a:buChar char="⮚"/>
            </a:pPr>
            <a:r>
              <a:rPr lang="en-US" sz="2400"/>
              <a:t>9 percent of girls who go to high school in Turkey want to wear hijab.</a:t>
            </a:r>
            <a:endParaRPr sz="2800"/>
          </a:p>
          <a:p>
            <a:pPr indent="-256032" lvl="0" marL="365760" rtl="0" algn="l">
              <a:spcBef>
                <a:spcPts val="300"/>
              </a:spcBef>
              <a:spcAft>
                <a:spcPts val="0"/>
              </a:spcAft>
              <a:buClr>
                <a:srgbClr val="A28E6A"/>
              </a:buClr>
              <a:buSzPts val="2400"/>
              <a:buFont typeface="Libre Franklin"/>
              <a:buChar char="⮚"/>
            </a:pPr>
            <a:r>
              <a:rPr lang="en-US" sz="2400"/>
              <a:t>5 percent of girls who go to high shool in Turkey has to wear hijab cause their family.</a:t>
            </a:r>
            <a:endParaRPr sz="2400"/>
          </a:p>
          <a:p>
            <a:pPr indent="-198882" lvl="0" marL="365760" rtl="0" algn="l">
              <a:spcBef>
                <a:spcPts val="0"/>
              </a:spcBef>
              <a:spcAft>
                <a:spcPts val="0"/>
              </a:spcAft>
              <a:buClr>
                <a:srgbClr val="A28E6A"/>
              </a:buClr>
              <a:buSzPts val="900"/>
              <a:buFont typeface="Libre Franklin"/>
              <a:buChar char="⮚"/>
            </a:pPr>
            <a:r>
              <a:rPr b="1" lang="en-US" sz="2500">
                <a:solidFill>
                  <a:srgbClr val="696464"/>
                </a:solidFill>
              </a:rPr>
              <a:t>Discrimination of Headscarves People;</a:t>
            </a:r>
            <a:endParaRPr b="1" sz="2500">
              <a:solidFill>
                <a:srgbClr val="696464"/>
              </a:solidFill>
            </a:endParaRPr>
          </a:p>
          <a:p>
            <a:pPr indent="-294132" lvl="0" marL="365760" rtl="0" algn="l">
              <a:spcBef>
                <a:spcPts val="0"/>
              </a:spcBef>
              <a:spcAft>
                <a:spcPts val="0"/>
              </a:spcAft>
              <a:buClr>
                <a:srgbClr val="A28E6A"/>
              </a:buClr>
              <a:buSzPts val="2400"/>
              <a:buFont typeface="Libre Franklin"/>
              <a:buChar char="⮚"/>
            </a:pPr>
            <a:r>
              <a:rPr lang="en-US" sz="2400"/>
              <a:t>Women could not work with their headscarves in puclic institutions due to the public dress code which was enacted after the 1980 coup has been in effect for nearly 31 years.</a:t>
            </a:r>
            <a:endParaRPr sz="2800"/>
          </a:p>
          <a:p>
            <a:pPr indent="-256032" lvl="0" marL="365760" rtl="0" algn="l">
              <a:spcBef>
                <a:spcPts val="300"/>
              </a:spcBef>
              <a:spcAft>
                <a:spcPts val="0"/>
              </a:spcAft>
              <a:buClr>
                <a:srgbClr val="A28E6A"/>
              </a:buClr>
              <a:buSzPts val="2400"/>
              <a:buFont typeface="Georgia"/>
              <a:buChar char="⮚"/>
            </a:pPr>
            <a:r>
              <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29"/>
          <p:cNvPicPr preferRelativeResize="0"/>
          <p:nvPr/>
        </p:nvPicPr>
        <p:blipFill rotWithShape="1">
          <a:blip r:embed="rId3">
            <a:alphaModFix/>
          </a:blip>
          <a:srcRect b="-8467" l="-15594" r="-3994" t="-14609"/>
          <a:stretch/>
        </p:blipFill>
        <p:spPr>
          <a:xfrm>
            <a:off x="0" y="0"/>
            <a:ext cx="8956725" cy="6858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0"/>
          <p:cNvSpPr txBox="1"/>
          <p:nvPr>
            <p:ph idx="1" type="body"/>
          </p:nvPr>
        </p:nvSpPr>
        <p:spPr>
          <a:xfrm>
            <a:off x="0" y="0"/>
            <a:ext cx="9144000" cy="6858000"/>
          </a:xfrm>
          <a:prstGeom prst="rect">
            <a:avLst/>
          </a:prstGeom>
        </p:spPr>
        <p:txBody>
          <a:bodyPr anchorCtr="0" anchor="t" bIns="45700" lIns="91425" spcFirstLastPara="1" rIns="91425" wrap="square" tIns="45700">
            <a:noAutofit/>
          </a:bodyPr>
          <a:lstStyle/>
          <a:p>
            <a:pPr indent="-412750" lvl="0" marL="457200" rtl="0" algn="l">
              <a:lnSpc>
                <a:spcPct val="150000"/>
              </a:lnSpc>
              <a:spcBef>
                <a:spcPts val="360"/>
              </a:spcBef>
              <a:spcAft>
                <a:spcPts val="0"/>
              </a:spcAft>
              <a:buSzPts val="2900"/>
              <a:buChar char="•"/>
            </a:pPr>
            <a:r>
              <a:rPr lang="en-US" sz="2900"/>
              <a:t>Creating the threat that the restrictions on the daily implementation of religious beliefs other than </a:t>
            </a:r>
            <a:r>
              <a:rPr b="1" lang="en-US" sz="2900"/>
              <a:t>Islam</a:t>
            </a:r>
            <a:r>
              <a:rPr lang="en-US" sz="2900"/>
              <a:t>, the demands of Christians, Armenians, Baha'i and other religious belief groups for recognition and freedom of worship and belief are not sincere, and that behind these demands there are plans to "capture" the country.</a:t>
            </a:r>
            <a:endParaRPr sz="2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idx="1" type="body"/>
          </p:nvPr>
        </p:nvSpPr>
        <p:spPr>
          <a:xfrm>
            <a:off x="457200" y="214825"/>
            <a:ext cx="8229600" cy="5911500"/>
          </a:xfrm>
          <a:prstGeom prst="rect">
            <a:avLst/>
          </a:prstGeom>
        </p:spPr>
        <p:txBody>
          <a:bodyPr anchorCtr="0" anchor="t" bIns="45700" lIns="91425" spcFirstLastPara="1" rIns="91425" wrap="square" tIns="45700">
            <a:noAutofit/>
          </a:bodyPr>
          <a:lstStyle/>
          <a:p>
            <a:pPr indent="-342900" lvl="0" marL="457200" rtl="0" algn="l">
              <a:lnSpc>
                <a:spcPct val="115000"/>
              </a:lnSpc>
              <a:spcBef>
                <a:spcPts val="360"/>
              </a:spcBef>
              <a:spcAft>
                <a:spcPts val="0"/>
              </a:spcAft>
              <a:buSzPts val="1800"/>
              <a:buChar char="•"/>
            </a:pPr>
            <a:r>
              <a:rPr lang="en-US"/>
              <a:t>Creating threat perceptions against </a:t>
            </a:r>
            <a:r>
              <a:rPr b="1" lang="en-US"/>
              <a:t>transvestites</a:t>
            </a:r>
            <a:r>
              <a:rPr lang="en-US"/>
              <a:t> and </a:t>
            </a:r>
            <a:r>
              <a:rPr b="1" lang="en-US"/>
              <a:t>transsexuals</a:t>
            </a:r>
            <a:r>
              <a:rPr lang="en-US"/>
              <a:t> that they are unbalanced, prone to violence and carriers of disease, to justify their forced to live and work in certain parts of cities, and the discrimination and violence inflicted on them by both security forces and ordinary people, and the negativity of working conditions.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Tree>
  </p:cSld>
  <p:clrMapOvr>
    <a:masterClrMapping/>
  </p:clrMapOvr>
  <mc:AlternateContent>
    <mc:Choice Requires="p14">
      <p:transition spd="slow" p14:dur="1600">
        <p:fade thruBlk="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2"/>
          <p:cNvSpPr txBox="1"/>
          <p:nvPr>
            <p:ph idx="1" type="body"/>
          </p:nvPr>
        </p:nvSpPr>
        <p:spPr>
          <a:xfrm>
            <a:off x="0" y="0"/>
            <a:ext cx="9144000" cy="6858000"/>
          </a:xfrm>
          <a:prstGeom prst="rect">
            <a:avLst/>
          </a:prstGeom>
        </p:spPr>
        <p:txBody>
          <a:bodyPr anchorCtr="0" anchor="t" bIns="45700" lIns="91425" spcFirstLastPara="1" rIns="91425" wrap="square" tIns="45700">
            <a:noAutofit/>
          </a:bodyPr>
          <a:lstStyle/>
          <a:p>
            <a:pPr indent="-285750" lvl="0" marL="457200" rtl="0" algn="l">
              <a:spcBef>
                <a:spcPts val="360"/>
              </a:spcBef>
              <a:spcAft>
                <a:spcPts val="0"/>
              </a:spcAft>
              <a:buSzPts val="900"/>
              <a:buChar char="•"/>
            </a:pPr>
            <a:r>
              <a:rPr lang="en-US" sz="2300"/>
              <a:t>Defining sexual orientations different from </a:t>
            </a:r>
            <a:r>
              <a:rPr b="1" lang="en-US" sz="2300"/>
              <a:t>heterosexuality </a:t>
            </a:r>
            <a:r>
              <a:rPr lang="en-US" sz="2300"/>
              <a:t>as abnormal, unnatural and disease in order to legitimize the ideology that heterosexual sexual orientation is natural and normal, and to create the fear that sexual orientations such as homosexuality will lead to the "extinction of the human race" in order to normalize this mentality. Similarly, the generalization of the threat that sexual relationships based on sexual orientation different from heterosexuality pose a danger to sexual diseases. In this sense, it is necessary to focus on the concept of "risk groups". This concept, which is used by loading different contents for people, immigrants, displaced persons, refugees, children living or working on the streets, homosexuals, transvestites and transsexuals, who live in conditions that can be described as poverty in general, mentioned above, means that "risk" stems from the individual characteristics of the members of these groups. It serves to keep the negative and unfair living conditions out of sight and to legitimize discrimination by creating the impression.</a:t>
            </a:r>
            <a:endParaRPr sz="23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959"/>
              <a:buFont typeface="Libre Franklin Thin"/>
              <a:buNone/>
            </a:pPr>
            <a:r>
              <a:rPr b="1" lang="en-US" sz="3859">
                <a:latin typeface="Libre Franklin"/>
                <a:ea typeface="Libre Franklin"/>
                <a:cs typeface="Libre Franklin"/>
                <a:sym typeface="Libre Franklin"/>
              </a:rPr>
              <a:t>WHO HAS BEEN TRYING TO HELP DISCRIMINATED PEOPLE?</a:t>
            </a:r>
            <a:endParaRPr b="1" sz="3859">
              <a:latin typeface="Libre Franklin"/>
              <a:ea typeface="Libre Franklin"/>
              <a:cs typeface="Libre Franklin"/>
              <a:sym typeface="Libre Franklin"/>
            </a:endParaRPr>
          </a:p>
        </p:txBody>
      </p:sp>
      <p:sp>
        <p:nvSpPr>
          <p:cNvPr id="195" name="Google Shape;195;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lang="en-US"/>
              <a:t>IN TURKEY</a:t>
            </a:r>
            <a:endParaRPr/>
          </a:p>
          <a:p>
            <a:pPr indent="-342900" lvl="0" marL="342900" rtl="0" algn="l">
              <a:lnSpc>
                <a:spcPct val="100000"/>
              </a:lnSpc>
              <a:spcBef>
                <a:spcPts val="640"/>
              </a:spcBef>
              <a:spcAft>
                <a:spcPts val="0"/>
              </a:spcAft>
              <a:buClr>
                <a:schemeClr val="dk1"/>
              </a:buClr>
              <a:buSzPts val="3200"/>
              <a:buChar char="•"/>
            </a:pPr>
            <a:r>
              <a:rPr lang="en-US"/>
              <a:t>Association for Monitoring Equal Rights</a:t>
            </a:r>
            <a:endParaRPr/>
          </a:p>
          <a:p>
            <a:pPr indent="-342900" lvl="0" marL="342900" rtl="0" algn="l">
              <a:lnSpc>
                <a:spcPct val="100000"/>
              </a:lnSpc>
              <a:spcBef>
                <a:spcPts val="640"/>
              </a:spcBef>
              <a:spcAft>
                <a:spcPts val="0"/>
              </a:spcAft>
              <a:buClr>
                <a:schemeClr val="dk1"/>
              </a:buClr>
              <a:buSzPts val="3200"/>
              <a:buChar char="•"/>
            </a:pPr>
            <a:r>
              <a:rPr lang="en-US"/>
              <a:t>Zero Discrimination Association</a:t>
            </a:r>
            <a:endParaRPr/>
          </a:p>
          <a:p>
            <a:pPr indent="-342900" lvl="0" marL="342900" rtl="0" algn="l">
              <a:lnSpc>
                <a:spcPct val="100000"/>
              </a:lnSpc>
              <a:spcBef>
                <a:spcPts val="640"/>
              </a:spcBef>
              <a:spcAft>
                <a:spcPts val="0"/>
              </a:spcAft>
              <a:buClr>
                <a:schemeClr val="dk1"/>
              </a:buClr>
              <a:buSzPts val="3200"/>
              <a:buChar char="•"/>
            </a:pPr>
            <a:r>
              <a:rPr lang="en-US"/>
              <a:t>Social Policy Gender Identity and Sexual Orientation Studies Association (SPoD)</a:t>
            </a:r>
            <a:endParaRPr/>
          </a:p>
          <a:p>
            <a:pPr indent="0" lvl="0" marL="0" rtl="0" algn="l">
              <a:lnSpc>
                <a:spcPct val="100000"/>
              </a:lnSpc>
              <a:spcBef>
                <a:spcPts val="640"/>
              </a:spcBef>
              <a:spcAft>
                <a:spcPts val="0"/>
              </a:spcAft>
              <a:buClr>
                <a:schemeClr val="dk1"/>
              </a:buClr>
              <a:buSzPts val="3200"/>
              <a:buNone/>
            </a:pPr>
            <a:r>
              <a:rPr lang="en-US"/>
              <a:t> etc.</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4"/>
                                        </p:tgtEl>
                                        <p:attrNameLst>
                                          <p:attrName>style.visibility</p:attrName>
                                        </p:attrNameLst>
                                      </p:cBhvr>
                                      <p:to>
                                        <p:strVal val="visible"/>
                                      </p:to>
                                    </p:set>
                                    <p:anim calcmode="lin" valueType="num">
                                      <p:cBhvr additive="base">
                                        <p:cTn dur="500"/>
                                        <p:tgtEl>
                                          <p:spTgt spid="19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5">
                                            <p:txEl>
                                              <p:pRg end="0" st="0"/>
                                            </p:txEl>
                                          </p:spTgt>
                                        </p:tgtEl>
                                        <p:attrNameLst>
                                          <p:attrName>style.visibility</p:attrName>
                                        </p:attrNameLst>
                                      </p:cBhvr>
                                      <p:to>
                                        <p:strVal val="visible"/>
                                      </p:to>
                                    </p:set>
                                    <p:anim calcmode="lin" valueType="num">
                                      <p:cBhvr additive="base">
                                        <p:cTn dur="500"/>
                                        <p:tgtEl>
                                          <p:spTgt spid="19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5">
                                            <p:txEl>
                                              <p:pRg end="1" st="1"/>
                                            </p:txEl>
                                          </p:spTgt>
                                        </p:tgtEl>
                                        <p:attrNameLst>
                                          <p:attrName>style.visibility</p:attrName>
                                        </p:attrNameLst>
                                      </p:cBhvr>
                                      <p:to>
                                        <p:strVal val="visible"/>
                                      </p:to>
                                    </p:set>
                                    <p:anim calcmode="lin" valueType="num">
                                      <p:cBhvr additive="base">
                                        <p:cTn dur="500"/>
                                        <p:tgtEl>
                                          <p:spTgt spid="19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5">
                                            <p:txEl>
                                              <p:pRg end="2" st="2"/>
                                            </p:txEl>
                                          </p:spTgt>
                                        </p:tgtEl>
                                        <p:attrNameLst>
                                          <p:attrName>style.visibility</p:attrName>
                                        </p:attrNameLst>
                                      </p:cBhvr>
                                      <p:to>
                                        <p:strVal val="visible"/>
                                      </p:to>
                                    </p:set>
                                    <p:anim calcmode="lin" valueType="num">
                                      <p:cBhvr additive="base">
                                        <p:cTn dur="500"/>
                                        <p:tgtEl>
                                          <p:spTgt spid="19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5">
                                            <p:txEl>
                                              <p:pRg end="3" st="3"/>
                                            </p:txEl>
                                          </p:spTgt>
                                        </p:tgtEl>
                                        <p:attrNameLst>
                                          <p:attrName>style.visibility</p:attrName>
                                        </p:attrNameLst>
                                      </p:cBhvr>
                                      <p:to>
                                        <p:strVal val="visible"/>
                                      </p:to>
                                    </p:set>
                                    <p:anim calcmode="lin" valueType="num">
                                      <p:cBhvr additive="base">
                                        <p:cTn dur="500"/>
                                        <p:tgtEl>
                                          <p:spTgt spid="19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5">
                                            <p:txEl>
                                              <p:pRg end="4" st="4"/>
                                            </p:txEl>
                                          </p:spTgt>
                                        </p:tgtEl>
                                        <p:attrNameLst>
                                          <p:attrName>style.visibility</p:attrName>
                                        </p:attrNameLst>
                                      </p:cBhvr>
                                      <p:to>
                                        <p:strVal val="visible"/>
                                      </p:to>
                                    </p:set>
                                    <p:anim calcmode="lin" valueType="num">
                                      <p:cBhvr additive="base">
                                        <p:cTn dur="500"/>
                                        <p:tgtEl>
                                          <p:spTgt spid="195">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85748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959"/>
              <a:buFont typeface="Libre Franklin Thin"/>
              <a:buNone/>
            </a:pPr>
            <a:r>
              <a:rPr b="1" lang="en-US" sz="3959">
                <a:latin typeface="Libre Franklin"/>
                <a:ea typeface="Libre Franklin"/>
                <a:cs typeface="Libre Franklin"/>
                <a:sym typeface="Libre Franklin"/>
              </a:rPr>
              <a:t>WHO IS DISCRIMINATED IN MY COUNTRY?</a:t>
            </a:r>
            <a:endParaRPr b="1" sz="3959">
              <a:latin typeface="Libre Franklin"/>
              <a:ea typeface="Libre Franklin"/>
              <a:cs typeface="Libre Franklin"/>
              <a:sym typeface="Libre Franklin"/>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5"/>
                                        </p:tgtEl>
                                        <p:attrNameLst>
                                          <p:attrName>style.visibility</p:attrName>
                                        </p:attrNameLst>
                                      </p:cBhvr>
                                      <p:to>
                                        <p:strVal val="visible"/>
                                      </p:to>
                                    </p:set>
                                    <p:anim calcmode="lin" valueType="num">
                                      <p:cBhvr additive="base">
                                        <p:cTn dur="500"/>
                                        <p:tgtEl>
                                          <p:spTgt spid="9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idx="1" type="body"/>
          </p:nvPr>
        </p:nvSpPr>
        <p:spPr>
          <a:xfrm>
            <a:off x="457200" y="374200"/>
            <a:ext cx="8229600" cy="60432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475"/>
              <a:buNone/>
            </a:pPr>
            <a:r>
              <a:rPr lang="en-US" sz="2475"/>
              <a:t>Turkey findings obtained at the end survey of 1064 people in 26 provinces representing the public and some results are as follows:</a:t>
            </a:r>
            <a:endParaRPr/>
          </a:p>
          <a:p>
            <a:pPr indent="0" lvl="0" marL="0" rtl="0" algn="l">
              <a:lnSpc>
                <a:spcPct val="80000"/>
              </a:lnSpc>
              <a:spcBef>
                <a:spcPts val="495"/>
              </a:spcBef>
              <a:spcAft>
                <a:spcPts val="0"/>
              </a:spcAft>
              <a:buClr>
                <a:schemeClr val="dk1"/>
              </a:buClr>
              <a:buSzPts val="2475"/>
              <a:buNone/>
            </a:pPr>
            <a:r>
              <a:t/>
            </a:r>
            <a:endParaRPr sz="2475"/>
          </a:p>
          <a:p>
            <a:pPr indent="0" lvl="0" marL="0" rtl="0" algn="l">
              <a:lnSpc>
                <a:spcPct val="80000"/>
              </a:lnSpc>
              <a:spcBef>
                <a:spcPts val="352"/>
              </a:spcBef>
              <a:spcAft>
                <a:spcPts val="0"/>
              </a:spcAft>
              <a:buClr>
                <a:schemeClr val="dk1"/>
              </a:buClr>
              <a:buSzPts val="1760"/>
              <a:buNone/>
            </a:pPr>
            <a:br>
              <a:rPr lang="en-US" sz="1760"/>
            </a:br>
            <a:endParaRPr sz="1760"/>
          </a:p>
        </p:txBody>
      </p:sp>
      <p:pic>
        <p:nvPicPr>
          <p:cNvPr id="101" name="Google Shape;101;p16"/>
          <p:cNvPicPr preferRelativeResize="0"/>
          <p:nvPr/>
        </p:nvPicPr>
        <p:blipFill rotWithShape="1">
          <a:blip r:embed="rId3">
            <a:alphaModFix/>
          </a:blip>
          <a:srcRect b="0" l="0" r="0" t="0"/>
          <a:stretch/>
        </p:blipFill>
        <p:spPr>
          <a:xfrm>
            <a:off x="457200" y="1321800"/>
            <a:ext cx="8229601" cy="5229700"/>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anim calcmode="lin" valueType="num">
                                      <p:cBhvr additive="base">
                                        <p:cTn dur="500"/>
                                        <p:tgtEl>
                                          <p:spTgt spid="10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0">
                                            <p:txEl>
                                              <p:pRg end="1" st="1"/>
                                            </p:txEl>
                                          </p:spTgt>
                                        </p:tgtEl>
                                        <p:attrNameLst>
                                          <p:attrName>style.visibility</p:attrName>
                                        </p:attrNameLst>
                                      </p:cBhvr>
                                      <p:to>
                                        <p:strVal val="visible"/>
                                      </p:to>
                                    </p:set>
                                    <p:anim calcmode="lin" valueType="num">
                                      <p:cBhvr additive="base">
                                        <p:cTn dur="500"/>
                                        <p:tgtEl>
                                          <p:spTgt spid="10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0">
                                            <p:txEl>
                                              <p:pRg end="2" st="2"/>
                                            </p:txEl>
                                          </p:spTgt>
                                        </p:tgtEl>
                                        <p:attrNameLst>
                                          <p:attrName>style.visibility</p:attrName>
                                        </p:attrNameLst>
                                      </p:cBhvr>
                                      <p:to>
                                        <p:strVal val="visible"/>
                                      </p:to>
                                    </p:set>
                                    <p:anim calcmode="lin" valueType="num">
                                      <p:cBhvr additive="base">
                                        <p:cTn dur="500"/>
                                        <p:tgtEl>
                                          <p:spTgt spid="10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ph idx="1" type="body"/>
          </p:nvPr>
        </p:nvSpPr>
        <p:spPr>
          <a:xfrm>
            <a:off x="457200" y="548680"/>
            <a:ext cx="8229600" cy="557748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3200"/>
              <a:buChar char="•"/>
            </a:pPr>
            <a:r>
              <a:rPr lang="en-US" sz="3200"/>
              <a:t>Perception of the prevalence of discrimination in people with high income is low and the perception was high in people with low income.</a:t>
            </a:r>
            <a:endParaRPr sz="3200"/>
          </a:p>
          <a:p>
            <a:pPr indent="0" lvl="0" marL="0" rtl="0" algn="l">
              <a:lnSpc>
                <a:spcPct val="80000"/>
              </a:lnSpc>
              <a:spcBef>
                <a:spcPts val="640"/>
              </a:spcBef>
              <a:spcAft>
                <a:spcPts val="0"/>
              </a:spcAft>
              <a:buClr>
                <a:schemeClr val="dk1"/>
              </a:buClr>
              <a:buSzPts val="3200"/>
              <a:buNone/>
            </a:pPr>
            <a:r>
              <a:t/>
            </a:r>
            <a:endParaRPr sz="3200"/>
          </a:p>
          <a:p>
            <a:pPr indent="-342900" lvl="0" marL="342900" rtl="0" algn="l">
              <a:lnSpc>
                <a:spcPct val="80000"/>
              </a:lnSpc>
              <a:spcBef>
                <a:spcPts val="640"/>
              </a:spcBef>
              <a:spcAft>
                <a:spcPts val="0"/>
              </a:spcAft>
              <a:buClr>
                <a:schemeClr val="dk1"/>
              </a:buClr>
              <a:buSzPts val="3200"/>
              <a:buChar char="•"/>
            </a:pPr>
            <a:r>
              <a:rPr lang="en-US" sz="3200"/>
              <a:t>In addition, while the perception regarding the prevalence of discrimination in education areas at high school and university level is higher, it is believed that discrimination is not common in those with lower education level.</a:t>
            </a:r>
            <a:br>
              <a:rPr lang="en-US" sz="1280"/>
            </a:br>
            <a:br>
              <a:rPr lang="en-US" sz="1280"/>
            </a:br>
            <a:endParaRPr sz="1280"/>
          </a:p>
          <a:p>
            <a:pPr indent="0" lvl="0" marL="0" rtl="0" algn="l">
              <a:lnSpc>
                <a:spcPct val="80000"/>
              </a:lnSpc>
              <a:spcBef>
                <a:spcPts val="256"/>
              </a:spcBef>
              <a:spcAft>
                <a:spcPts val="0"/>
              </a:spcAft>
              <a:buClr>
                <a:schemeClr val="dk1"/>
              </a:buClr>
              <a:buSzPts val="1280"/>
              <a:buNone/>
            </a:pPr>
            <a:br>
              <a:rPr lang="en-US" sz="1280"/>
            </a:br>
            <a:endParaRPr sz="1280"/>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 calcmode="lin" valueType="num">
                                      <p:cBhvr additive="base">
                                        <p:cTn dur="500"/>
                                        <p:tgtEl>
                                          <p:spTgt spid="10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 calcmode="lin" valueType="num">
                                      <p:cBhvr additive="base">
                                        <p:cTn dur="500"/>
                                        <p:tgtEl>
                                          <p:spTgt spid="10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 calcmode="lin" valueType="num">
                                      <p:cBhvr additive="base">
                                        <p:cTn dur="500"/>
                                        <p:tgtEl>
                                          <p:spTgt spid="106">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xEl>
                                              <p:pRg end="3" st="3"/>
                                            </p:txEl>
                                          </p:spTgt>
                                        </p:tgtEl>
                                        <p:attrNameLst>
                                          <p:attrName>style.visibility</p:attrName>
                                        </p:attrNameLst>
                                      </p:cBhvr>
                                      <p:to>
                                        <p:strVal val="visible"/>
                                      </p:to>
                                    </p:set>
                                    <p:anim calcmode="lin" valueType="num">
                                      <p:cBhvr additive="base">
                                        <p:cTn dur="500"/>
                                        <p:tgtEl>
                                          <p:spTgt spid="106">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idx="1" type="body"/>
          </p:nvPr>
        </p:nvSpPr>
        <p:spPr>
          <a:xfrm>
            <a:off x="280925" y="214825"/>
            <a:ext cx="8659200" cy="6263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640"/>
              </a:spcBef>
              <a:spcAft>
                <a:spcPts val="0"/>
              </a:spcAft>
              <a:buSzPts val="1800"/>
              <a:buNone/>
            </a:pPr>
            <a:r>
              <a:rPr i="1" lang="en-US" sz="3000"/>
              <a:t>“Do you think we are experiencing discrimination based on ethnic origin?”</a:t>
            </a:r>
            <a:endParaRPr i="1" sz="3000"/>
          </a:p>
          <a:p>
            <a:pPr indent="0" lvl="0" marL="0" rtl="0" algn="l">
              <a:lnSpc>
                <a:spcPct val="100000"/>
              </a:lnSpc>
              <a:spcBef>
                <a:spcPts val="640"/>
              </a:spcBef>
              <a:spcAft>
                <a:spcPts val="0"/>
              </a:spcAft>
              <a:buClr>
                <a:schemeClr val="dk1"/>
              </a:buClr>
              <a:buSzPts val="1100"/>
              <a:buFont typeface="Arial"/>
              <a:buNone/>
            </a:pPr>
            <a:r>
              <a:t/>
            </a:r>
            <a:endParaRPr i="1" sz="3000"/>
          </a:p>
        </p:txBody>
      </p:sp>
      <p:pic>
        <p:nvPicPr>
          <p:cNvPr id="112" name="Google Shape;112;p18"/>
          <p:cNvPicPr preferRelativeResize="0"/>
          <p:nvPr/>
        </p:nvPicPr>
        <p:blipFill rotWithShape="1">
          <a:blip r:embed="rId3">
            <a:alphaModFix/>
          </a:blip>
          <a:srcRect b="0" l="0" r="0" t="0"/>
          <a:stretch/>
        </p:blipFill>
        <p:spPr>
          <a:xfrm>
            <a:off x="0" y="1360100"/>
            <a:ext cx="9144000" cy="54979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idx="1" type="body"/>
          </p:nvPr>
        </p:nvSpPr>
        <p:spPr>
          <a:xfrm>
            <a:off x="153250" y="210725"/>
            <a:ext cx="8831100" cy="6532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592"/>
              </a:spcBef>
              <a:spcAft>
                <a:spcPts val="0"/>
              </a:spcAft>
              <a:buSzPts val="1800"/>
              <a:buNone/>
            </a:pPr>
            <a:r>
              <a:rPr i="1" lang="en-US" sz="3060"/>
              <a:t>“Do you think there is religious discrimination in our country?”</a:t>
            </a:r>
            <a:endParaRPr i="1" sz="3060"/>
          </a:p>
        </p:txBody>
      </p:sp>
      <p:pic>
        <p:nvPicPr>
          <p:cNvPr id="118" name="Google Shape;118;p19"/>
          <p:cNvPicPr preferRelativeResize="0"/>
          <p:nvPr/>
        </p:nvPicPr>
        <p:blipFill rotWithShape="1">
          <a:blip r:embed="rId3">
            <a:alphaModFix/>
          </a:blip>
          <a:srcRect b="0" l="0" r="0" t="0"/>
          <a:stretch/>
        </p:blipFill>
        <p:spPr>
          <a:xfrm>
            <a:off x="-12775" y="1302625"/>
            <a:ext cx="9144000" cy="5440301"/>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 calcmode="lin" valueType="num">
                                      <p:cBhvr additive="base">
                                        <p:cTn dur="500"/>
                                        <p:tgtEl>
                                          <p:spTgt spid="11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idx="1" type="body"/>
          </p:nvPr>
        </p:nvSpPr>
        <p:spPr>
          <a:xfrm>
            <a:off x="457200" y="247876"/>
            <a:ext cx="8229600" cy="58782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i="1" lang="en-US" sz="3000"/>
              <a:t>“Do you think we’re  experiencing  discrimination  based on gender  in Turkey?“</a:t>
            </a:r>
            <a:endParaRPr i="1" sz="3000"/>
          </a:p>
          <a:p>
            <a:pPr indent="0" lvl="0" marL="0" rtl="0" algn="l">
              <a:lnSpc>
                <a:spcPct val="100000"/>
              </a:lnSpc>
              <a:spcBef>
                <a:spcPts val="0"/>
              </a:spcBef>
              <a:spcAft>
                <a:spcPts val="0"/>
              </a:spcAft>
              <a:buClr>
                <a:schemeClr val="dk1"/>
              </a:buClr>
              <a:buSzPts val="3200"/>
              <a:buNone/>
            </a:pPr>
            <a:r>
              <a:t/>
            </a:r>
            <a:endParaRPr i="1" sz="3000"/>
          </a:p>
        </p:txBody>
      </p:sp>
      <p:pic>
        <p:nvPicPr>
          <p:cNvPr id="124" name="Google Shape;124;p20"/>
          <p:cNvPicPr preferRelativeResize="0"/>
          <p:nvPr/>
        </p:nvPicPr>
        <p:blipFill rotWithShape="1">
          <a:blip r:embed="rId3">
            <a:alphaModFix/>
          </a:blip>
          <a:srcRect b="0" l="0" r="0" t="0"/>
          <a:stretch/>
        </p:blipFill>
        <p:spPr>
          <a:xfrm>
            <a:off x="148725" y="1800700"/>
            <a:ext cx="8824525" cy="5057299"/>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0" st="0"/>
                                            </p:txEl>
                                          </p:spTgt>
                                        </p:tgtEl>
                                        <p:attrNameLst>
                                          <p:attrName>style.visibility</p:attrName>
                                        </p:attrNameLst>
                                      </p:cBhvr>
                                      <p:to>
                                        <p:strVal val="visible"/>
                                      </p:to>
                                    </p:set>
                                    <p:anim calcmode="lin" valueType="num">
                                      <p:cBhvr additive="base">
                                        <p:cTn dur="500"/>
                                        <p:tgtEl>
                                          <p:spTgt spid="12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1" st="1"/>
                                            </p:txEl>
                                          </p:spTgt>
                                        </p:tgtEl>
                                        <p:attrNameLst>
                                          <p:attrName>style.visibility</p:attrName>
                                        </p:attrNameLst>
                                      </p:cBhvr>
                                      <p:to>
                                        <p:strVal val="visible"/>
                                      </p:to>
                                    </p:set>
                                    <p:anim calcmode="lin" valueType="num">
                                      <p:cBhvr additive="base">
                                        <p:cTn dur="500"/>
                                        <p:tgtEl>
                                          <p:spTgt spid="12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24"/>
                                        </p:tgtEl>
                                        <p:attrNameLst>
                                          <p:attrName>style.visibility</p:attrName>
                                        </p:attrNameLst>
                                      </p:cBhvr>
                                      <p:to>
                                        <p:strVal val="visible"/>
                                      </p:to>
                                    </p:set>
                                    <p:anim calcmode="lin" valueType="num">
                                      <p:cBhvr additive="base">
                                        <p:cTn dur="1000"/>
                                        <p:tgtEl>
                                          <p:spTgt spid="12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idx="1" type="body"/>
          </p:nvPr>
        </p:nvSpPr>
        <p:spPr>
          <a:xfrm>
            <a:off x="457200" y="231351"/>
            <a:ext cx="8229600" cy="589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lang="en-US" sz="3000"/>
              <a:t> </a:t>
            </a:r>
            <a:r>
              <a:rPr i="1" lang="en-US" sz="3000"/>
              <a:t> “Is there any discrimination about the political view?”</a:t>
            </a:r>
            <a:endParaRPr i="1" sz="3000"/>
          </a:p>
          <a:p>
            <a:pPr indent="0" lvl="0" marL="457200" rtl="0" algn="l">
              <a:lnSpc>
                <a:spcPct val="100000"/>
              </a:lnSpc>
              <a:spcBef>
                <a:spcPts val="640"/>
              </a:spcBef>
              <a:spcAft>
                <a:spcPts val="0"/>
              </a:spcAft>
              <a:buSzPts val="1800"/>
              <a:buNone/>
            </a:pPr>
            <a:r>
              <a:t/>
            </a:r>
            <a:endParaRPr/>
          </a:p>
        </p:txBody>
      </p:sp>
      <p:pic>
        <p:nvPicPr>
          <p:cNvPr id="130" name="Google Shape;130;p21"/>
          <p:cNvPicPr preferRelativeResize="0"/>
          <p:nvPr/>
        </p:nvPicPr>
        <p:blipFill rotWithShape="1">
          <a:blip r:embed="rId3">
            <a:alphaModFix/>
          </a:blip>
          <a:srcRect b="0" l="0" r="0" t="0"/>
          <a:stretch/>
        </p:blipFill>
        <p:spPr>
          <a:xfrm>
            <a:off x="0" y="1226000"/>
            <a:ext cx="9144000" cy="5727775"/>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 calcmode="lin" valueType="num">
                                      <p:cBhvr additive="base">
                                        <p:cTn dur="500"/>
                                        <p:tgtEl>
                                          <p:spTgt spid="12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9">
                                            <p:txEl>
                                              <p:pRg end="1" st="1"/>
                                            </p:txEl>
                                          </p:spTgt>
                                        </p:tgtEl>
                                        <p:attrNameLst>
                                          <p:attrName>style.visibility</p:attrName>
                                        </p:attrNameLst>
                                      </p:cBhvr>
                                      <p:to>
                                        <p:strVal val="visible"/>
                                      </p:to>
                                    </p:set>
                                    <p:anim calcmode="lin" valueType="num">
                                      <p:cBhvr additive="base">
                                        <p:cTn dur="500"/>
                                        <p:tgtEl>
                                          <p:spTgt spid="12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1000"/>
                                        <p:tgtEl>
                                          <p:spTgt spid="13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is Teması">
  <a:themeElements>
    <a:clrScheme name="Modül">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