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Hubina" initials="MH" lastIdx="1" clrIdx="0">
    <p:extLst>
      <p:ext uri="{19B8F6BF-5375-455C-9EA6-DF929625EA0E}">
        <p15:presenceInfo xmlns:p15="http://schemas.microsoft.com/office/powerpoint/2012/main" xmlns="" userId="Martin Hub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>
      <p:cViewPr varScale="1">
        <p:scale>
          <a:sx n="75" d="100"/>
          <a:sy n="75" d="100"/>
        </p:scale>
        <p:origin x="-3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24B5-8CDA-48FB-B133-CEC0D447DFE1}" type="datetimeFigureOut">
              <a:rPr lang="sk-SK" smtClean="0"/>
              <a:t>14. 5. 2019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0B2F-7F7F-433C-9EB2-D73F5EEB0E1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0B2F-7F7F-433C-9EB2-D73F5EEB0E1C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e.wikipedia.org/wiki/Liste_der_Naturparks_in_Deutschla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e.wikipedia.org/wiki/Nationalparks_in_Deutschland" TargetMode="External"/><Relationship Id="rId5" Type="http://schemas.openxmlformats.org/officeDocument/2006/relationships/hyperlink" Target="https://de.wikipedia.org/wiki/Gem%C3%A4%C3%9Figte_Zon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Liste_der_Staaten_der_Erde" TargetMode="External"/><Relationship Id="rId3" Type="http://schemas.openxmlformats.org/officeDocument/2006/relationships/hyperlink" Target="https://de.wikipedia.org/wiki/Hauptstadt" TargetMode="External"/><Relationship Id="rId7" Type="http://schemas.openxmlformats.org/officeDocument/2006/relationships/hyperlink" Target="https://de.wikipedia.org/wiki/Deutschlan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Gr%C3%B6%C3%9Fenordnung_(Fl%C3%A4che)" TargetMode="External"/><Relationship Id="rId5" Type="http://schemas.openxmlformats.org/officeDocument/2006/relationships/hyperlink" Target="https://de.wikipedia.org/wiki/Staatsgebiet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de.wikipedia.org/wiki/Berlin" TargetMode="External"/><Relationship Id="rId9" Type="http://schemas.openxmlformats.org/officeDocument/2006/relationships/hyperlink" Target="https://de.wikipedia.org/wiki/Einwohnerzah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W%C3%A4hrung" TargetMode="External"/><Relationship Id="rId3" Type="http://schemas.openxmlformats.org/officeDocument/2006/relationships/hyperlink" Target="https://de.wikipedia.org/wiki/Amtssprache" TargetMode="External"/><Relationship Id="rId7" Type="http://schemas.openxmlformats.org/officeDocument/2006/relationships/hyperlink" Target="https://de.wikipedia.org/wiki/Regierungssyst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.wikipedia.org/wiki/Staatsform" TargetMode="External"/><Relationship Id="rId5" Type="http://schemas.openxmlformats.org/officeDocument/2006/relationships/hyperlink" Target="https://de.wikipedia.org/wiki/Regierungssitz" TargetMode="External"/><Relationship Id="rId10" Type="http://schemas.openxmlformats.org/officeDocument/2006/relationships/hyperlink" Target="https://de.wikipedia.org/wiki/Nationalhymne" TargetMode="External"/><Relationship Id="rId4" Type="http://schemas.openxmlformats.org/officeDocument/2006/relationships/hyperlink" Target="https://de.wikipedia.org/wiki/Hauptstadt" TargetMode="External"/><Relationship Id="rId9" Type="http://schemas.openxmlformats.org/officeDocument/2006/relationships/hyperlink" Target="https://de.wikipedia.org/wiki/Staatsgr%C3%BCndu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CA6F82-6111-474C-A353-1F889E361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i="1" dirty="0" err="1"/>
              <a:t>DEutschland</a:t>
            </a:r>
            <a:endParaRPr lang="sk-SK" b="1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2A8E60E-5B94-4F3F-8ABB-E408DB031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303146"/>
            <a:ext cx="9448800" cy="470515"/>
          </a:xfrm>
        </p:spPr>
        <p:txBody>
          <a:bodyPr/>
          <a:lstStyle/>
          <a:p>
            <a:pPr algn="r"/>
            <a:r>
              <a:rPr lang="sk-SK" dirty="0" smtClean="0"/>
              <a:t>Martin </a:t>
            </a:r>
            <a:r>
              <a:rPr lang="sk-SK" dirty="0"/>
              <a:t>Hubina 8.A</a:t>
            </a:r>
          </a:p>
        </p:txBody>
      </p:sp>
    </p:spTree>
    <p:extLst>
      <p:ext uri="{BB962C8B-B14F-4D97-AF65-F5344CB8AC3E}">
        <p14:creationId xmlns:p14="http://schemas.microsoft.com/office/powerpoint/2010/main" xmlns="" val="224338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D580F5-E7BF-4C1D-BEFD-4A4601EB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A608B6-F3B7-40D2-A416-D4EEC22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6399"/>
            <a:ext cx="34163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4000" dirty="0" err="1"/>
              <a:t>Die</a:t>
            </a:r>
            <a:r>
              <a:rPr lang="sk-SK" sz="4000" dirty="0"/>
              <a:t> </a:t>
            </a:r>
            <a:r>
              <a:rPr lang="sk-SK" sz="4000" dirty="0" err="1"/>
              <a:t>lage</a:t>
            </a:r>
            <a:endParaRPr lang="en-US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C95D782-5247-48C7-8376-5DAE320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300" y="1231900"/>
            <a:ext cx="7433400" cy="488177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83177487-3AE4-432D-9D82-B002C81C8622}"/>
              </a:ext>
            </a:extLst>
          </p:cNvPr>
          <p:cNvSpPr/>
          <p:nvPr/>
        </p:nvSpPr>
        <p:spPr>
          <a:xfrm>
            <a:off x="469900" y="1790701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</a:rPr>
              <a:t>Es liegt in der </a:t>
            </a:r>
            <a:r>
              <a:rPr lang="de-DE" sz="2800" dirty="0">
                <a:latin typeface="Arial" panose="020B0604020202020204" pitchFamily="34" charset="0"/>
                <a:hlinkClick r:id="rId5" tooltip="Gemäßigte Zone"/>
              </a:rPr>
              <a:t>gemäßigten Klimazone</a:t>
            </a:r>
            <a:r>
              <a:rPr lang="de-DE" sz="2800" dirty="0">
                <a:latin typeface="Arial" panose="020B0604020202020204" pitchFamily="34" charset="0"/>
              </a:rPr>
              <a:t> </a:t>
            </a:r>
            <a:endParaRPr lang="sk-SK" sz="2800" dirty="0" smtClean="0">
              <a:latin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</a:rPr>
              <a:t>und </a:t>
            </a:r>
            <a:r>
              <a:rPr lang="de-DE" sz="2800" dirty="0">
                <a:latin typeface="Arial" panose="020B0604020202020204" pitchFamily="34" charset="0"/>
              </a:rPr>
              <a:t>verfügt </a:t>
            </a:r>
            <a:endParaRPr lang="sk-SK" sz="2800" dirty="0" smtClean="0">
              <a:latin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</a:rPr>
              <a:t>über </a:t>
            </a:r>
            <a:r>
              <a:rPr lang="sk-SK" sz="2800" dirty="0" smtClean="0">
                <a:latin typeface="Arial" panose="020B0604020202020204" pitchFamily="34" charset="0"/>
              </a:rPr>
              <a:t> 16 </a:t>
            </a:r>
            <a:r>
              <a:rPr lang="de-DE" sz="2800" dirty="0">
                <a:latin typeface="Arial" panose="020B0604020202020204" pitchFamily="34" charset="0"/>
              </a:rPr>
              <a:t> </a:t>
            </a:r>
            <a:r>
              <a:rPr lang="de-DE" sz="2800" dirty="0" smtClean="0">
                <a:latin typeface="Arial" panose="020B0604020202020204" pitchFamily="34" charset="0"/>
                <a:hlinkClick r:id="rId6" tooltip="Nationalparks in Deutschland"/>
              </a:rPr>
              <a:t>National-</a:t>
            </a:r>
            <a:r>
              <a:rPr lang="de-DE" sz="2800" dirty="0" smtClean="0">
                <a:latin typeface="Arial" panose="020B0604020202020204" pitchFamily="34" charset="0"/>
              </a:rPr>
              <a:t>und </a:t>
            </a:r>
            <a:r>
              <a:rPr lang="de-DE" sz="2800" dirty="0">
                <a:latin typeface="Arial" panose="020B0604020202020204" pitchFamily="34" charset="0"/>
              </a:rPr>
              <a:t>über hundert </a:t>
            </a:r>
            <a:r>
              <a:rPr lang="de-DE" sz="2800" dirty="0">
                <a:latin typeface="Arial" panose="020B0604020202020204" pitchFamily="34" charset="0"/>
                <a:hlinkClick r:id="rId7" tooltip="Liste der Naturparks in Deutschland"/>
              </a:rPr>
              <a:t>Naturparks</a:t>
            </a:r>
            <a:r>
              <a:rPr lang="de-DE" sz="2800" dirty="0">
                <a:latin typeface="Arial" panose="020B0604020202020204" pitchFamily="34" charset="0"/>
              </a:rPr>
              <a:t>. </a:t>
            </a:r>
            <a:endParaRPr lang="sk-SK" sz="2800" dirty="0"/>
          </a:p>
        </p:txBody>
      </p:sp>
      <p:sp>
        <p:nvSpPr>
          <p:cNvPr id="14" name="Šípka doprava 13"/>
          <p:cNvSpPr/>
          <p:nvPr/>
        </p:nvSpPr>
        <p:spPr>
          <a:xfrm rot="20793084">
            <a:off x="5750199" y="3851435"/>
            <a:ext cx="965200" cy="39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ývojový diagram: zakončenie 14"/>
          <p:cNvSpPr/>
          <p:nvPr/>
        </p:nvSpPr>
        <p:spPr>
          <a:xfrm>
            <a:off x="4584700" y="17526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Großbritanien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6" name="Vývojový diagram: zakončenie 15"/>
          <p:cNvSpPr/>
          <p:nvPr/>
        </p:nvSpPr>
        <p:spPr>
          <a:xfrm>
            <a:off x="8039100" y="15875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Dänemark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Vývojový diagram: zakončenie 16"/>
          <p:cNvSpPr/>
          <p:nvPr/>
        </p:nvSpPr>
        <p:spPr>
          <a:xfrm>
            <a:off x="9486900" y="33020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Polen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8" name="Vývojový diagram: zakončenie 17"/>
          <p:cNvSpPr/>
          <p:nvPr/>
        </p:nvSpPr>
        <p:spPr>
          <a:xfrm>
            <a:off x="7620000" y="48260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Ósterreich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9" name="Vývojový diagram: zakončenie 18"/>
          <p:cNvSpPr/>
          <p:nvPr/>
        </p:nvSpPr>
        <p:spPr>
          <a:xfrm>
            <a:off x="4584700" y="53594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Frankreich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0" name="Vývojový diagram: zakončenie 19"/>
          <p:cNvSpPr/>
          <p:nvPr/>
        </p:nvSpPr>
        <p:spPr>
          <a:xfrm>
            <a:off x="9410700" y="5575300"/>
            <a:ext cx="1905000" cy="317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Rumänien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1" name="Vývojový diagram: zakončenie 20"/>
          <p:cNvSpPr/>
          <p:nvPr/>
        </p:nvSpPr>
        <p:spPr>
          <a:xfrm>
            <a:off x="6794500" y="3797300"/>
            <a:ext cx="1905000" cy="317500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Deutschland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EE0FE6-A0B4-4C4B-82B0-7E3A5192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764373"/>
            <a:ext cx="10525125" cy="1293028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Flagge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8954A0D4-F833-4E2F-964E-E57C50D51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28" y="2146300"/>
            <a:ext cx="3943598" cy="297418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68900" y="1803400"/>
            <a:ext cx="599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dirty="0" smtClean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deutschen Farben sind um 1818 als Freiheitsfarben im Volk entstanden. </a:t>
            </a:r>
            <a:endParaRPr lang="sk-SK" dirty="0" smtClean="0">
              <a:solidFill>
                <a:schemeClr val="bg1"/>
              </a:solidFill>
            </a:endParaRPr>
          </a:p>
          <a:p>
            <a:pPr fontAlgn="base"/>
            <a:endParaRPr lang="sk-SK" dirty="0" smtClean="0">
              <a:solidFill>
                <a:schemeClr val="bg1"/>
              </a:solidFill>
            </a:endParaRPr>
          </a:p>
          <a:p>
            <a:pPr fontAlgn="base"/>
            <a:r>
              <a:rPr lang="de-DE" dirty="0" smtClean="0">
                <a:solidFill>
                  <a:schemeClr val="bg1"/>
                </a:solidFill>
              </a:rPr>
              <a:t>Sie </a:t>
            </a:r>
            <a:r>
              <a:rPr lang="de-DE" dirty="0" smtClean="0">
                <a:solidFill>
                  <a:schemeClr val="bg1"/>
                </a:solidFill>
              </a:rPr>
              <a:t>wurden nicht durch einen staatlichen Hoheitsakt geschaffen, sondern durch die öffentliche Meinung im Ringen um demokratische Freiheiten und nationale Einheit. </a:t>
            </a:r>
            <a:endParaRPr lang="sk-SK" dirty="0" smtClean="0">
              <a:solidFill>
                <a:schemeClr val="bg1"/>
              </a:solidFill>
            </a:endParaRPr>
          </a:p>
          <a:p>
            <a:pPr fontAlgn="base"/>
            <a:endParaRPr lang="sk-SK" dirty="0" smtClean="0">
              <a:solidFill>
                <a:schemeClr val="bg1"/>
              </a:solidFill>
            </a:endParaRPr>
          </a:p>
          <a:p>
            <a:pPr fontAlgn="base"/>
            <a:r>
              <a:rPr lang="de-DE" dirty="0" smtClean="0">
                <a:solidFill>
                  <a:schemeClr val="bg1"/>
                </a:solidFill>
              </a:rPr>
              <a:t>Seit </a:t>
            </a:r>
            <a:r>
              <a:rPr lang="de-DE" dirty="0" smtClean="0">
                <a:solidFill>
                  <a:schemeClr val="bg1"/>
                </a:solidFill>
              </a:rPr>
              <a:t>der französischen Revolution war es üblich geworden, dass die Nationalstaaten ihre Identität durch Farben ausdrückten. </a:t>
            </a:r>
            <a:endParaRPr lang="sk-SK" dirty="0" smtClean="0">
              <a:solidFill>
                <a:schemeClr val="bg1"/>
              </a:solidFill>
            </a:endParaRPr>
          </a:p>
          <a:p>
            <a:pPr fontAlgn="base"/>
            <a:endParaRPr lang="sk-SK" dirty="0" smtClean="0">
              <a:solidFill>
                <a:schemeClr val="bg1"/>
              </a:solidFill>
            </a:endParaRPr>
          </a:p>
          <a:p>
            <a:pPr fontAlgn="base"/>
            <a:r>
              <a:rPr lang="de-DE" dirty="0" smtClean="0">
                <a:solidFill>
                  <a:schemeClr val="bg1"/>
                </a:solidFill>
              </a:rPr>
              <a:t>Für </a:t>
            </a:r>
            <a:r>
              <a:rPr lang="de-DE" dirty="0" smtClean="0">
                <a:solidFill>
                  <a:schemeClr val="bg1"/>
                </a:solidFill>
              </a:rPr>
              <a:t>das deutsche Volk verkörpern die Farben Schwarz-Rot-Gold, </a:t>
            </a:r>
            <a:r>
              <a:rPr lang="de-DE" dirty="0" smtClean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Hoffnung auf Einigkeit und </a:t>
            </a:r>
            <a:r>
              <a:rPr lang="de-DE" dirty="0" smtClean="0">
                <a:solidFill>
                  <a:schemeClr val="bg1"/>
                </a:solidFill>
              </a:rPr>
              <a:t>Freiheit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9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31800" y="546100"/>
            <a:ext cx="7620000" cy="5943600"/>
          </a:xfrm>
        </p:spPr>
        <p:txBody>
          <a:bodyPr>
            <a:normAutofit fontScale="85000" lnSpcReduction="10000"/>
          </a:bodyPr>
          <a:lstStyle/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deutsche Wappen zeigt einen rot bewehrten schwarzen Adler auf goldenen Grund.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ist eines der ältesten Staatssymbole der Welt und das älteste heute noch bestehende europäische Hoheitszeichen.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Karl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der Große hat im Jahr 800 das Symbol des römischen Weltreichs, den Adler, übernommen, als er das römische Kaisertum erneuerte und auf das Frankenreich übertrug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Adler symbolisierte damals keinen bestimmten Staat unter anderen, sondern die Idee einer staatlichen Ordnung überhaupt, den Reichsgedanken, so wie das Römisch-Deutsche Reich überregional war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Im 12. Jahrhundert nahm der Adler mit dem Aufkommen des Wappenwesens heraldische Farben und Formen an: Er wurde schwarz in einem Schild mit der goldenen kaiserlichen Farbe gestellt.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dem 14. Jahrhundert wurden Fänge und Schnabel rot tingiert.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erste heraldische Darstellung des Adlers befindet sich auf einer Münze Friedrich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Barbarossas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aus den Jahren 1172 bis 1190, die erste farbige Wiedergabe (schwarz in goldenem Feld) unter Kaiser Otto IV. (1198-1218)</a:t>
            </a:r>
          </a:p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8382000" y="927100"/>
            <a:ext cx="307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err="1" smtClean="0">
                <a:solidFill>
                  <a:schemeClr val="accent6">
                    <a:lumMod val="75000"/>
                  </a:schemeClr>
                </a:solidFill>
              </a:rPr>
              <a:t>Wappen</a:t>
            </a:r>
            <a:endParaRPr lang="sk-SK" sz="4000" dirty="0"/>
          </a:p>
        </p:txBody>
      </p:sp>
      <p:pic>
        <p:nvPicPr>
          <p:cNvPr id="9" name="Picture 2" descr="Bundeswappen Deutschlands">
            <a:extLst>
              <a:ext uri="{FF2B5EF4-FFF2-40B4-BE49-F238E27FC236}">
                <a16:creationId xmlns:a16="http://schemas.microsoft.com/office/drawing/2014/main" xmlns="" id="{9633E5E5-B246-4E3F-B1F7-8B7FA0A4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943100"/>
            <a:ext cx="3643249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B270B0B8-DDEE-4F42-8DA8-A02C0CC3B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4186534"/>
              </p:ext>
            </p:extLst>
          </p:nvPr>
        </p:nvGraphicFramePr>
        <p:xfrm>
          <a:off x="523875" y="2438400"/>
          <a:ext cx="6829426" cy="447675"/>
        </p:xfrm>
        <a:graphic>
          <a:graphicData uri="http://schemas.openxmlformats.org/drawingml/2006/table">
            <a:tbl>
              <a:tblPr/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1730256720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421529380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fontAlgn="t"/>
                      <a:r>
                        <a:rPr lang="sk-SK" b="1" u="none" strike="noStrike" dirty="0" err="1">
                          <a:solidFill>
                            <a:srgbClr val="0B0080"/>
                          </a:solidFill>
                          <a:effectLst/>
                          <a:hlinkClick r:id="rId3" tooltip="Hauptstadt"/>
                        </a:rPr>
                        <a:t>Hauptstadt</a:t>
                      </a:r>
                      <a:endParaRPr lang="sk-SK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Berlin"/>
                        </a:rPr>
                        <a:t>Berlin</a:t>
                      </a:r>
                      <a:endParaRPr lang="sk-SK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04694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xmlns="" id="{B22C6A68-8B05-4E6F-BC39-84680D2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007299"/>
              </p:ext>
            </p:extLst>
          </p:nvPr>
        </p:nvGraphicFramePr>
        <p:xfrm>
          <a:off x="523874" y="2886075"/>
          <a:ext cx="6829426" cy="380999"/>
        </p:xfrm>
        <a:graphic>
          <a:graphicData uri="http://schemas.openxmlformats.org/drawingml/2006/table">
            <a:tbl>
              <a:tblPr/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890393877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1996955319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fontAlgn="t"/>
                      <a:r>
                        <a:rPr lang="sk-SK" b="1" u="none" strike="noStrike">
                          <a:solidFill>
                            <a:srgbClr val="0B0080"/>
                          </a:solidFill>
                          <a:effectLst/>
                          <a:hlinkClick r:id="rId5" tooltip="Staatsgebiet"/>
                        </a:rPr>
                        <a:t>Fläche</a:t>
                      </a:r>
                      <a:endParaRPr lang="sk-SK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u="none" strike="noStrike" dirty="0">
                          <a:solidFill>
                            <a:srgbClr val="0B0080"/>
                          </a:solidFill>
                          <a:effectLst/>
                          <a:hlinkClick r:id="rId6" tooltip="Größenordnung (Fläche)"/>
                        </a:rPr>
                        <a:t>357.578,17</a:t>
                      </a:r>
                      <a:r>
                        <a:rPr lang="sk-SK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[1]</a:t>
                      </a:r>
                      <a:r>
                        <a:rPr lang="sk-SK" dirty="0">
                          <a:effectLst/>
                        </a:rPr>
                        <a:t> (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effectLst/>
                          <a:hlinkClick r:id="rId8" tooltip="Liste der Staaten der Erde"/>
                        </a:rPr>
                        <a:t>62.</a:t>
                      </a:r>
                      <a:r>
                        <a:rPr lang="sk-SK" dirty="0">
                          <a:effectLst/>
                        </a:rPr>
                        <a:t>) </a:t>
                      </a:r>
                      <a:r>
                        <a:rPr lang="sk-SK" dirty="0">
                          <a:solidFill>
                            <a:srgbClr val="FF0000"/>
                          </a:solidFill>
                          <a:effectLst/>
                        </a:rPr>
                        <a:t>km²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316383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xmlns="" id="{02111C8B-4DC0-4266-A3C0-80579FA63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1895750"/>
              </p:ext>
            </p:extLst>
          </p:nvPr>
        </p:nvGraphicFramePr>
        <p:xfrm>
          <a:off x="523874" y="3267074"/>
          <a:ext cx="6829426" cy="640080"/>
        </p:xfrm>
        <a:graphic>
          <a:graphicData uri="http://schemas.openxmlformats.org/drawingml/2006/table">
            <a:tbl>
              <a:tblPr/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225679079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565060926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fontAlgn="t"/>
                      <a:r>
                        <a:rPr lang="sk-SK" b="1" u="none" strike="noStrike" dirty="0" err="1">
                          <a:solidFill>
                            <a:srgbClr val="0B0080"/>
                          </a:solidFill>
                          <a:effectLst/>
                          <a:hlinkClick r:id="rId9" tooltip="Einwohnerzahl"/>
                        </a:rPr>
                        <a:t>Einwohnerzahl</a:t>
                      </a:r>
                      <a:endParaRPr lang="sk-SK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  <a:effectLst/>
                        </a:rPr>
                        <a:t>83.000.000 </a:t>
                      </a:r>
                      <a:endParaRPr lang="sk-SK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sk-SK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sk-SK" dirty="0">
                          <a:solidFill>
                            <a:srgbClr val="FF0000"/>
                          </a:solidFill>
                          <a:effectLst/>
                        </a:rPr>
                        <a:t>31. </a:t>
                      </a:r>
                      <a:r>
                        <a:rPr lang="sk-SK" dirty="0" err="1">
                          <a:solidFill>
                            <a:srgbClr val="FF0000"/>
                          </a:solidFill>
                          <a:effectLst/>
                        </a:rPr>
                        <a:t>Dezember</a:t>
                      </a:r>
                      <a:r>
                        <a:rPr lang="sk-SK" dirty="0">
                          <a:solidFill>
                            <a:srgbClr val="FF0000"/>
                          </a:solidFill>
                          <a:effectLst/>
                        </a:rPr>
                        <a:t> 2018)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250577"/>
                  </a:ext>
                </a:extLst>
              </a:tr>
            </a:tbl>
          </a:graphicData>
        </a:graphic>
      </p:graphicFrame>
      <p:pic>
        <p:nvPicPr>
          <p:cNvPr id="2051" name="Picture 3" descr="Deutschland politisch 2010.png">
            <a:extLst>
              <a:ext uri="{FF2B5EF4-FFF2-40B4-BE49-F238E27FC236}">
                <a16:creationId xmlns:a16="http://schemas.microsoft.com/office/drawing/2014/main" xmlns="" id="{50071881-EFC1-43DE-9CEF-BF5F6BE4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866" y="698499"/>
            <a:ext cx="4695120" cy="53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89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8DC9D6CD-B0BA-426E-B9D5-5E6BFDEF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>
            <a:off x="4988225" y="6812280"/>
            <a:ext cx="85352964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18011" y="470263"/>
            <a:ext cx="10633165" cy="166199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Bundesrepublik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Deutschland</a:t>
            </a:r>
            <a:endParaRPr lang="sk-SK" sz="2400" b="1" dirty="0" smtClean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  <a:hlinkClick r:id="rId3" tooltip="Amtssprache"/>
              </a:rPr>
              <a:t>Amtssprache</a:t>
            </a:r>
            <a:r>
              <a:rPr lang="sk-SK" b="1" dirty="0" smtClean="0">
                <a:solidFill>
                  <a:schemeClr val="bg1"/>
                </a:solidFill>
              </a:rPr>
              <a:t>:   </a:t>
            </a:r>
            <a:r>
              <a:rPr lang="sk-SK" b="1" dirty="0" err="1" smtClean="0">
                <a:solidFill>
                  <a:schemeClr val="bg1"/>
                </a:solidFill>
              </a:rPr>
              <a:t>Deutsch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als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rgbClr val="7030A0"/>
                </a:solidFill>
              </a:rPr>
              <a:t>Regionalsprache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= </a:t>
            </a:r>
            <a:r>
              <a:rPr lang="sk-SK" dirty="0" err="1" smtClean="0">
                <a:solidFill>
                  <a:schemeClr val="bg1"/>
                </a:solidFill>
              </a:rPr>
              <a:t>Niederdeutsch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als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rgbClr val="7030A0"/>
                </a:solidFill>
              </a:rPr>
              <a:t>Minderheitensprache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= </a:t>
            </a:r>
            <a:r>
              <a:rPr lang="sk-SK" dirty="0" err="1" smtClean="0">
                <a:solidFill>
                  <a:schemeClr val="bg1"/>
                </a:solidFill>
              </a:rPr>
              <a:t>Dänisch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Nordfriesisch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Saterfriesisch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Sorbisch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Romanes</a:t>
            </a:r>
            <a:endParaRPr lang="sk-SK" dirty="0" smtClean="0">
              <a:solidFill>
                <a:srgbClr val="0070C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080067" y="239050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  <a:hlinkClick r:id="rId4" tooltip="Hauptstadt"/>
              </a:rPr>
              <a:t>Hauptstadt</a:t>
            </a:r>
            <a:r>
              <a:rPr lang="sk-SK" b="1" dirty="0" smtClean="0">
                <a:solidFill>
                  <a:schemeClr val="bg1"/>
                </a:solidFill>
              </a:rPr>
              <a:t>:  </a:t>
            </a:r>
            <a:r>
              <a:rPr lang="sk-SK" b="1" dirty="0" err="1" smtClean="0">
                <a:solidFill>
                  <a:schemeClr val="bg1"/>
                </a:solidFill>
              </a:rPr>
              <a:t>Berlin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067006" y="2913017"/>
            <a:ext cx="444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hlinkClick r:id="rId5" tooltip="Regierungssitz"/>
              </a:rPr>
              <a:t>Regierungssitz</a:t>
            </a:r>
            <a:r>
              <a:rPr lang="sk-SK" b="1" dirty="0" smtClean="0">
                <a:solidFill>
                  <a:schemeClr val="bg1"/>
                </a:solidFill>
              </a:rPr>
              <a:t>: </a:t>
            </a:r>
            <a:r>
              <a:rPr lang="de-DE" b="1" dirty="0" smtClean="0">
                <a:solidFill>
                  <a:schemeClr val="bg1"/>
                </a:solidFill>
              </a:rPr>
              <a:t>Berlin</a:t>
            </a:r>
            <a:r>
              <a:rPr lang="de-DE" b="1" dirty="0" smtClean="0">
                <a:solidFill>
                  <a:schemeClr val="bg1"/>
                </a:solidFill>
              </a:rPr>
              <a:t>, </a:t>
            </a:r>
            <a:r>
              <a:rPr lang="sk-SK" b="1" dirty="0" smtClean="0">
                <a:solidFill>
                  <a:schemeClr val="bg1"/>
                </a:solidFill>
              </a:rPr>
              <a:t>Bonn</a:t>
            </a:r>
          </a:p>
          <a:p>
            <a:endParaRPr lang="sk-SK" b="1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  <a:hlinkClick r:id="rId6" tooltip="Staatsform"/>
              </a:rPr>
              <a:t>Staatsform</a:t>
            </a:r>
            <a:r>
              <a:rPr lang="sk-SK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parlamentarische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Bundesrepublik</a:t>
            </a:r>
            <a:endParaRPr lang="sk-SK" b="1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  <a:hlinkClick r:id="rId7" tooltip="Regierungssystem"/>
              </a:rPr>
              <a:t>Regierungssystem</a:t>
            </a:r>
            <a:r>
              <a:rPr lang="sk-SK" b="1" dirty="0" smtClean="0">
                <a:solidFill>
                  <a:schemeClr val="bg1"/>
                </a:solidFill>
              </a:rPr>
              <a:t>: 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parlamentarische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Demokratie</a:t>
            </a:r>
            <a:endParaRPr lang="sk-SK" b="1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31072" y="2364377"/>
            <a:ext cx="62309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hlinkClick r:id="rId8" tooltip="Währung"/>
              </a:rPr>
              <a:t>Währung</a:t>
            </a:r>
            <a:r>
              <a:rPr lang="sk-SK" b="1" dirty="0" smtClean="0">
                <a:solidFill>
                  <a:schemeClr val="bg1"/>
                </a:solidFill>
              </a:rPr>
              <a:t>:  Euro</a:t>
            </a:r>
            <a:r>
              <a:rPr lang="de-DE" dirty="0" smtClean="0">
                <a:solidFill>
                  <a:schemeClr val="bg1"/>
                </a:solidFill>
              </a:rPr>
              <a:t> (EUR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  <a:hlinkClick r:id="rId9" tooltip="Staatsgründung"/>
              </a:rPr>
              <a:t>Gründung</a:t>
            </a:r>
            <a:r>
              <a:rPr lang="sk-SK" b="1" dirty="0" smtClean="0">
                <a:solidFill>
                  <a:schemeClr val="bg1"/>
                </a:solidFill>
              </a:rPr>
              <a:t>: </a:t>
            </a:r>
          </a:p>
          <a:p>
            <a:pPr marL="342900" indent="-342900"/>
            <a:r>
              <a:rPr lang="sk-SK" b="1" dirty="0" smtClean="0">
                <a:solidFill>
                  <a:schemeClr val="bg1"/>
                </a:solidFill>
              </a:rPr>
              <a:t>1. </a:t>
            </a:r>
            <a:r>
              <a:rPr lang="de-DE" b="1" dirty="0" smtClean="0">
                <a:solidFill>
                  <a:schemeClr val="bg1"/>
                </a:solidFill>
              </a:rPr>
              <a:t>Januar </a:t>
            </a:r>
            <a:r>
              <a:rPr lang="de-DE" b="1" dirty="0" smtClean="0">
                <a:solidFill>
                  <a:schemeClr val="bg1"/>
                </a:solidFill>
              </a:rPr>
              <a:t>1871: </a:t>
            </a:r>
            <a:r>
              <a:rPr lang="sk-SK" b="1" dirty="0" err="1" smtClean="0">
                <a:solidFill>
                  <a:srgbClr val="0070C0"/>
                </a:solidFill>
              </a:rPr>
              <a:t>Deutsches</a:t>
            </a:r>
            <a:r>
              <a:rPr lang="sk-SK" b="1" dirty="0" smtClean="0">
                <a:solidFill>
                  <a:srgbClr val="0070C0"/>
                </a:solidFill>
              </a:rPr>
              <a:t>  </a:t>
            </a:r>
            <a:r>
              <a:rPr lang="sk-SK" b="1" dirty="0" err="1" smtClean="0">
                <a:solidFill>
                  <a:srgbClr val="0070C0"/>
                </a:solidFill>
              </a:rPr>
              <a:t>Reich</a:t>
            </a:r>
            <a:r>
              <a:rPr lang="de-DE" b="1" dirty="0" smtClean="0">
                <a:solidFill>
                  <a:srgbClr val="0070C0"/>
                </a:solidFill>
              </a:rPr>
              <a:t> </a:t>
            </a:r>
            <a:r>
              <a:rPr lang="de-DE" sz="1400" b="1" dirty="0" smtClean="0">
                <a:solidFill>
                  <a:schemeClr val="bg1"/>
                </a:solidFill>
              </a:rPr>
              <a:t>(</a:t>
            </a:r>
            <a:r>
              <a:rPr lang="de-DE" sz="1400" b="1" dirty="0" err="1" smtClean="0">
                <a:solidFill>
                  <a:schemeClr val="bg1"/>
                </a:solidFill>
              </a:rPr>
              <a:t>völkerrechtl</a:t>
            </a:r>
            <a:r>
              <a:rPr lang="de-DE" sz="1400" b="1" dirty="0" smtClean="0">
                <a:solidFill>
                  <a:schemeClr val="bg1"/>
                </a:solidFill>
              </a:rPr>
              <a:t>. 1. Juli </a:t>
            </a:r>
            <a:r>
              <a:rPr lang="sk-SK" sz="1400" b="1" dirty="0" smtClean="0">
                <a:solidFill>
                  <a:schemeClr val="bg1"/>
                </a:solidFill>
              </a:rPr>
              <a:t>1</a:t>
            </a:r>
            <a:r>
              <a:rPr lang="de-DE" sz="1400" b="1" dirty="0" smtClean="0">
                <a:solidFill>
                  <a:schemeClr val="bg1"/>
                </a:solidFill>
              </a:rPr>
              <a:t>867: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Norddeutscher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Bund</a:t>
            </a:r>
            <a:r>
              <a:rPr lang="sk-SK" sz="1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23. Mai 1949: </a:t>
            </a:r>
            <a:r>
              <a:rPr lang="de-DE" b="1" dirty="0" smtClean="0">
                <a:solidFill>
                  <a:srgbClr val="0070C0"/>
                </a:solidFill>
              </a:rPr>
              <a:t>Bundesrepublik Deutschland 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  <a:hlinkClick r:id="rId10" tooltip="Nationalhymne"/>
              </a:rPr>
              <a:t>Nationalhymne</a:t>
            </a:r>
            <a:r>
              <a:rPr lang="sk-SK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Das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Lied</a:t>
            </a:r>
            <a:r>
              <a:rPr lang="sk-SK" b="1" dirty="0" smtClean="0">
                <a:solidFill>
                  <a:schemeClr val="bg1"/>
                </a:solidFill>
              </a:rPr>
              <a:t> der </a:t>
            </a:r>
            <a:r>
              <a:rPr lang="sk-SK" b="1" dirty="0" err="1" smtClean="0">
                <a:solidFill>
                  <a:schemeClr val="bg1"/>
                </a:solidFill>
              </a:rPr>
              <a:t>Deutschen</a:t>
            </a:r>
            <a:r>
              <a:rPr lang="sk-SK" b="1" dirty="0" smtClean="0">
                <a:solidFill>
                  <a:schemeClr val="bg1"/>
                </a:solidFill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</a:rPr>
              <a:t>dritte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Strophe</a:t>
            </a:r>
            <a:r>
              <a:rPr lang="sk-SK" b="1" dirty="0" smtClean="0">
                <a:solidFill>
                  <a:schemeClr val="bg1"/>
                </a:solidFill>
              </a:rPr>
              <a:t>) </a:t>
            </a: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1681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3" descr="11111">
            <a:extLst>
              <a:ext uri="{FF2B5EF4-FFF2-40B4-BE49-F238E27FC236}">
                <a16:creationId xmlns:a16="http://schemas.microsoft.com/office/drawing/2014/main" xmlns="" id="{220BDC62-4C72-42EA-A190-27127B9E7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99" y="307642"/>
            <a:ext cx="5895974" cy="63055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8D886A-391B-4447-A4CB-8815503C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43" y="5253037"/>
            <a:ext cx="817984" cy="651850"/>
          </a:xfrm>
        </p:spPr>
        <p:txBody>
          <a:bodyPr>
            <a:norm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AE47C1E7-D76B-4328-B1A8-C26338EE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46" y="1578808"/>
            <a:ext cx="3915554" cy="4560803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k-SK" altLang="sk-SK" sz="4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sk-SK" altLang="sk-SK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altLang="sk-SK" sz="8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lang="sk-SK" altLang="sk-SK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Baden-Wúrttemberg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Brandenburg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     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Niedersachsen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Thúringen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Hessen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Mecklenburg-Vorpommern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Rheinland-Pfalz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Saarland</a:t>
            </a:r>
            <a:r>
              <a:rPr lang="sk-SK" altLang="sk-SK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Saarbrúcken</a:t>
            </a:r>
            <a:r>
              <a:rPr lang="sk-SK" altLang="sk-SK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3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Sachsen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4"/>
            </a:pP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Sachsen-Anhalt</a:t>
            </a:r>
            <a:endParaRPr lang="sk-SK" altLang="sk-SK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4"/>
            </a:pPr>
            <a:r>
              <a:rPr lang="sk-SK" altLang="sk-SK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alt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Nordrhein-Westfalen</a:t>
            </a:r>
            <a:endParaRPr lang="sk-SK" alt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    </a:t>
            </a:r>
            <a:r>
              <a:rPr lang="sk-SK" altLang="sk-SK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</a:t>
            </a: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F2105E5-72BA-4FCD-A3BD-ECDB9E27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2537"/>
            <a:ext cx="5128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37707D21-0479-42E3-B812-412C6A444132}"/>
              </a:ext>
            </a:extLst>
          </p:cNvPr>
          <p:cNvSpPr txBox="1">
            <a:spLocks/>
          </p:cNvSpPr>
          <p:nvPr/>
        </p:nvSpPr>
        <p:spPr>
          <a:xfrm>
            <a:off x="9439469" y="4806770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xmlns="" id="{403CA10D-5C92-44CC-A452-E21CAC396C5C}"/>
              </a:ext>
            </a:extLst>
          </p:cNvPr>
          <p:cNvSpPr txBox="1">
            <a:spLocks/>
          </p:cNvSpPr>
          <p:nvPr/>
        </p:nvSpPr>
        <p:spPr>
          <a:xfrm>
            <a:off x="10561961" y="2038423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xmlns="" id="{9C0B3703-BEC7-4804-AF11-5AAAF04A44C2}"/>
              </a:ext>
            </a:extLst>
          </p:cNvPr>
          <p:cNvSpPr txBox="1">
            <a:spLocks/>
          </p:cNvSpPr>
          <p:nvPr/>
        </p:nvSpPr>
        <p:spPr>
          <a:xfrm>
            <a:off x="10835287" y="2576098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xmlns="" id="{3F495D4B-CF53-47D4-89DA-5ED08BC03630}"/>
              </a:ext>
            </a:extLst>
          </p:cNvPr>
          <p:cNvSpPr txBox="1">
            <a:spLocks/>
          </p:cNvSpPr>
          <p:nvPr/>
        </p:nvSpPr>
        <p:spPr>
          <a:xfrm>
            <a:off x="7663543" y="1578808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xmlns="" id="{6B1E6843-7AB2-401B-8D52-E4275085048F}"/>
              </a:ext>
            </a:extLst>
          </p:cNvPr>
          <p:cNvSpPr txBox="1">
            <a:spLocks/>
          </p:cNvSpPr>
          <p:nvPr/>
        </p:nvSpPr>
        <p:spPr>
          <a:xfrm>
            <a:off x="8139112" y="2024758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xmlns="" id="{FEB4F16A-74AF-49A4-B216-D740A07B8FAC}"/>
              </a:ext>
            </a:extLst>
          </p:cNvPr>
          <p:cNvSpPr txBox="1">
            <a:spLocks/>
          </p:cNvSpPr>
          <p:nvPr/>
        </p:nvSpPr>
        <p:spPr>
          <a:xfrm>
            <a:off x="10524615" y="3311160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xmlns="" id="{05B1E330-1F8F-424A-9BAC-5D8EB42A6ABA}"/>
              </a:ext>
            </a:extLst>
          </p:cNvPr>
          <p:cNvSpPr txBox="1">
            <a:spLocks/>
          </p:cNvSpPr>
          <p:nvPr/>
        </p:nvSpPr>
        <p:spPr>
          <a:xfrm>
            <a:off x="8548104" y="1225220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224CE648-0863-4825-A1DB-228EA1CBB29C}"/>
              </a:ext>
            </a:extLst>
          </p:cNvPr>
          <p:cNvSpPr txBox="1">
            <a:spLocks/>
          </p:cNvSpPr>
          <p:nvPr/>
        </p:nvSpPr>
        <p:spPr>
          <a:xfrm>
            <a:off x="7490040" y="3765184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xmlns="" id="{05346795-0E8F-402F-90F6-CCC426C0CC85}"/>
              </a:ext>
            </a:extLst>
          </p:cNvPr>
          <p:cNvSpPr txBox="1">
            <a:spLocks/>
          </p:cNvSpPr>
          <p:nvPr/>
        </p:nvSpPr>
        <p:spPr>
          <a:xfrm>
            <a:off x="10032303" y="957761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Nadpis 1">
            <a:extLst>
              <a:ext uri="{FF2B5EF4-FFF2-40B4-BE49-F238E27FC236}">
                <a16:creationId xmlns:a16="http://schemas.microsoft.com/office/drawing/2014/main" xmlns="" id="{DC674FB9-D7A8-4E9D-91AF-5BFAC55E3526}"/>
              </a:ext>
            </a:extLst>
          </p:cNvPr>
          <p:cNvSpPr txBox="1">
            <a:spLocks/>
          </p:cNvSpPr>
          <p:nvPr/>
        </p:nvSpPr>
        <p:spPr>
          <a:xfrm>
            <a:off x="6874454" y="3949146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xmlns="" id="{6064F62F-8990-4335-BBEC-66762AAD0E62}"/>
              </a:ext>
            </a:extLst>
          </p:cNvPr>
          <p:cNvSpPr txBox="1">
            <a:spLocks/>
          </p:cNvSpPr>
          <p:nvPr/>
        </p:nvSpPr>
        <p:spPr>
          <a:xfrm>
            <a:off x="6492982" y="4573791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5" name="Nadpis 1">
            <a:extLst>
              <a:ext uri="{FF2B5EF4-FFF2-40B4-BE49-F238E27FC236}">
                <a16:creationId xmlns:a16="http://schemas.microsoft.com/office/drawing/2014/main" xmlns="" id="{DE30EC21-3677-4C5A-BE88-00BE5B6F0F2D}"/>
              </a:ext>
            </a:extLst>
          </p:cNvPr>
          <p:cNvSpPr txBox="1">
            <a:spLocks/>
          </p:cNvSpPr>
          <p:nvPr/>
        </p:nvSpPr>
        <p:spPr>
          <a:xfrm>
            <a:off x="9182877" y="3449696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xmlns="" id="{56B8A66C-7EE5-49D5-8FB9-53AC1911AF3E}"/>
              </a:ext>
            </a:extLst>
          </p:cNvPr>
          <p:cNvSpPr txBox="1">
            <a:spLocks/>
          </p:cNvSpPr>
          <p:nvPr/>
        </p:nvSpPr>
        <p:spPr>
          <a:xfrm>
            <a:off x="9493290" y="2455706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7" name="Nadpis 1">
            <a:extLst>
              <a:ext uri="{FF2B5EF4-FFF2-40B4-BE49-F238E27FC236}">
                <a16:creationId xmlns:a16="http://schemas.microsoft.com/office/drawing/2014/main" xmlns="" id="{18DB785E-0EBB-41AA-883C-538C4F6A6BBB}"/>
              </a:ext>
            </a:extLst>
          </p:cNvPr>
          <p:cNvSpPr txBox="1">
            <a:spLocks/>
          </p:cNvSpPr>
          <p:nvPr/>
        </p:nvSpPr>
        <p:spPr>
          <a:xfrm>
            <a:off x="6954295" y="2855303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xmlns="" id="{9154527B-66F5-411B-9BCE-6B2A34574C34}"/>
              </a:ext>
            </a:extLst>
          </p:cNvPr>
          <p:cNvSpPr txBox="1">
            <a:spLocks/>
          </p:cNvSpPr>
          <p:nvPr/>
        </p:nvSpPr>
        <p:spPr>
          <a:xfrm>
            <a:off x="8471917" y="696598"/>
            <a:ext cx="817984" cy="65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8A39DDE6-9705-4EC1-ACF5-725C122AE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7" y="2179233"/>
            <a:ext cx="285750" cy="1714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07B0B8B6-AE1A-4F19-90C5-8E2DE4C16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57" y="2387675"/>
            <a:ext cx="285750" cy="1714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C5464661-F2CE-4896-8243-4EB64F448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57" y="2610181"/>
            <a:ext cx="285750" cy="17145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BBB3D63B-0041-468E-80F0-8498D9021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58" y="3125325"/>
            <a:ext cx="285750" cy="1905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0F6DB20C-3DDA-4F0B-8609-56833445C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27" y="2855303"/>
            <a:ext cx="285750" cy="17145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A0083AF0-3D6D-4762-9AB8-20E8AD78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959" y="3397788"/>
            <a:ext cx="285750" cy="19050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xmlns="" id="{14B3416E-DC27-477A-8E62-AB6F2BB5D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58" y="3627178"/>
            <a:ext cx="285750" cy="142875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xmlns="" id="{B6878FD9-A4C3-46D3-8951-B389E53BFE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058" y="3828736"/>
            <a:ext cx="285750" cy="190500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xmlns="" id="{C334694F-D629-4644-AB1B-C4E68B7BC3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727" y="4090467"/>
            <a:ext cx="285750" cy="171450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xmlns="" id="{99DF3F38-EE3E-4044-A157-A2BB8E9464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394" y="4318239"/>
            <a:ext cx="285750" cy="171450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xmlns="" id="{16C6B366-9550-4F9A-BCC6-D7ED96945C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498" y="4544695"/>
            <a:ext cx="285750" cy="190500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xmlns="" id="{C24F9D21-CB84-4D89-8EEB-05A48F88FC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401" y="4835212"/>
            <a:ext cx="285750" cy="171450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xmlns="" id="{451F068C-5FDB-432E-BEAC-B522718F55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3498" y="5087615"/>
            <a:ext cx="285750" cy="171450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xmlns="" id="{F4DF6F41-828B-46F1-A389-EFB22C2A0D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0837" y="5293870"/>
            <a:ext cx="285750" cy="171450"/>
          </a:xfrm>
          <a:prstGeom prst="rect">
            <a:avLst/>
          </a:prstGeom>
        </p:spPr>
      </p:pic>
      <p:pic>
        <p:nvPicPr>
          <p:cNvPr id="43" name="Obrázok 42">
            <a:extLst>
              <a:ext uri="{FF2B5EF4-FFF2-40B4-BE49-F238E27FC236}">
                <a16:creationId xmlns:a16="http://schemas.microsoft.com/office/drawing/2014/main" xmlns="" id="{6293E7BD-09BB-4B74-9536-B133A0A8C1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521" y="5527888"/>
            <a:ext cx="285750" cy="171450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xmlns="" id="{F19E43F5-B03F-4DE7-9587-E37723E049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521" y="5761906"/>
            <a:ext cx="285750" cy="171450"/>
          </a:xfrm>
          <a:prstGeom prst="rect">
            <a:avLst/>
          </a:prstGeom>
        </p:spPr>
      </p:pic>
      <p:pic>
        <p:nvPicPr>
          <p:cNvPr id="45" name="Picture 2" descr="https://www.weltkarte.com/typo3temp/images/deutschland-politisch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32200" y="322785"/>
            <a:ext cx="2616200" cy="3071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345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81B0AD-56A0-4225-84F3-EF02280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Vielen</a:t>
            </a:r>
            <a:r>
              <a:rPr lang="sk-SK" dirty="0"/>
              <a:t> </a:t>
            </a:r>
            <a:r>
              <a:rPr lang="sk-SK" dirty="0" err="1"/>
              <a:t>dank</a:t>
            </a:r>
            <a:r>
              <a:rPr lang="sk-SK" dirty="0"/>
              <a:t> </a:t>
            </a:r>
            <a:r>
              <a:rPr lang="sk-SK" dirty="0" err="1"/>
              <a:t>fUr</a:t>
            </a:r>
            <a:r>
              <a:rPr lang="sk-SK" dirty="0"/>
              <a:t> </a:t>
            </a:r>
            <a:r>
              <a:rPr lang="sk-SK" dirty="0" err="1"/>
              <a:t>ihre</a:t>
            </a:r>
            <a:r>
              <a:rPr lang="sk-SK" dirty="0"/>
              <a:t> </a:t>
            </a:r>
            <a:r>
              <a:rPr lang="sk-SK" dirty="0" err="1"/>
              <a:t>aufmerksamkeit</a:t>
            </a:r>
            <a:r>
              <a:rPr lang="sk-SK" dirty="0"/>
              <a:t>!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C4612C0-8C9A-416D-9DEE-0873C400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6043257"/>
            <a:ext cx="10820400" cy="522643"/>
          </a:xfrm>
        </p:spPr>
        <p:txBody>
          <a:bodyPr/>
          <a:lstStyle/>
          <a:p>
            <a:r>
              <a:rPr lang="sk-SK" dirty="0" err="1"/>
              <a:t>Deutschland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wikipedia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5891379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249</Words>
  <Application>Microsoft Office PowerPoint</Application>
  <PresentationFormat>Vlastná</PresentationFormat>
  <Paragraphs>100</Paragraphs>
  <Slides>8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Dymová stopa</vt:lpstr>
      <vt:lpstr>DEutschland</vt:lpstr>
      <vt:lpstr>Die lage</vt:lpstr>
      <vt:lpstr>Flagge</vt:lpstr>
      <vt:lpstr>Snímka 4</vt:lpstr>
      <vt:lpstr>Snímka 5</vt:lpstr>
      <vt:lpstr>Snímka 6</vt:lpstr>
      <vt:lpstr>1</vt:lpstr>
      <vt:lpstr>Vielen dank fUr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Martin Hubina</dc:creator>
  <cp:lastModifiedBy>PK_Sj</cp:lastModifiedBy>
  <cp:revision>28</cp:revision>
  <dcterms:created xsi:type="dcterms:W3CDTF">2019-05-01T12:28:15Z</dcterms:created>
  <dcterms:modified xsi:type="dcterms:W3CDTF">2019-05-14T10:16:29Z</dcterms:modified>
</cp:coreProperties>
</file>