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00" r:id="rId4"/>
    <p:sldId id="259" r:id="rId5"/>
    <p:sldId id="260" r:id="rId6"/>
    <p:sldId id="261" r:id="rId7"/>
    <p:sldId id="262" r:id="rId8"/>
    <p:sldId id="289" r:id="rId9"/>
    <p:sldId id="290" r:id="rId10"/>
    <p:sldId id="263" r:id="rId11"/>
    <p:sldId id="291" r:id="rId12"/>
    <p:sldId id="292" r:id="rId13"/>
    <p:sldId id="298" r:id="rId14"/>
    <p:sldId id="294" r:id="rId15"/>
    <p:sldId id="264" r:id="rId16"/>
    <p:sldId id="293" r:id="rId17"/>
    <p:sldId id="296" r:id="rId18"/>
    <p:sldId id="297" r:id="rId19"/>
    <p:sldId id="299" r:id="rId20"/>
    <p:sldId id="273" r:id="rId21"/>
    <p:sldId id="268" r:id="rId22"/>
    <p:sldId id="285" r:id="rId23"/>
    <p:sldId id="286" r:id="rId24"/>
    <p:sldId id="287" r:id="rId25"/>
    <p:sldId id="269" r:id="rId26"/>
    <p:sldId id="274" r:id="rId27"/>
    <p:sldId id="272" r:id="rId28"/>
    <p:sldId id="270" r:id="rId29"/>
    <p:sldId id="271" r:id="rId30"/>
    <p:sldId id="276" r:id="rId31"/>
    <p:sldId id="277" r:id="rId32"/>
    <p:sldId id="279" r:id="rId33"/>
    <p:sldId id="288" r:id="rId34"/>
    <p:sldId id="301" r:id="rId35"/>
    <p:sldId id="280" r:id="rId36"/>
    <p:sldId id="281" r:id="rId37"/>
    <p:sldId id="282" r:id="rId38"/>
    <p:sldId id="283" r:id="rId39"/>
    <p:sldId id="257" r:id="rId4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p:scale>
          <a:sx n="61" d="100"/>
          <a:sy n="61" d="100"/>
        </p:scale>
        <p:origin x="-1320"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l-PL"/>
  <c:chart>
    <c:plotArea>
      <c:layout/>
      <c:barChart>
        <c:barDir val="col"/>
        <c:grouping val="clustered"/>
        <c:varyColors val="1"/>
        <c:ser>
          <c:idx val="0"/>
          <c:order val="0"/>
          <c:cat>
            <c:strRef>
              <c:f>Arkusz1!$B$2:$F$2</c:f>
              <c:strCache>
                <c:ptCount val="5"/>
                <c:pt idx="0">
                  <c:v>
mentally ill persons</c:v>
                </c:pt>
                <c:pt idx="1">
                  <c:v>
persons with a different sexual orientation than heterosexane</c:v>
                </c:pt>
                <c:pt idx="2">
                  <c:v>
physically disabled people</c:v>
                </c:pt>
                <c:pt idx="3">
                  <c:v>
people with different skin colors</c:v>
                </c:pt>
                <c:pt idx="4">
                  <c:v>
elder people</c:v>
                </c:pt>
              </c:strCache>
            </c:strRef>
          </c:cat>
          <c:val>
            <c:numRef>
              <c:f>Arkusz1!$B$3:$F$3</c:f>
              <c:numCache>
                <c:formatCode>0%</c:formatCode>
                <c:ptCount val="5"/>
                <c:pt idx="0">
                  <c:v>0.49000000000000032</c:v>
                </c:pt>
                <c:pt idx="1">
                  <c:v>0.49000000000000032</c:v>
                </c:pt>
                <c:pt idx="2">
                  <c:v>0.43000000000000038</c:v>
                </c:pt>
                <c:pt idx="3">
                  <c:v>0.43000000000000038</c:v>
                </c:pt>
                <c:pt idx="4">
                  <c:v>0.33000000000000063</c:v>
                </c:pt>
              </c:numCache>
            </c:numRef>
          </c:val>
        </c:ser>
        <c:axId val="67221376"/>
        <c:axId val="67682688"/>
      </c:barChart>
      <c:catAx>
        <c:axId val="67221376"/>
        <c:scaling>
          <c:orientation val="minMax"/>
        </c:scaling>
        <c:axPos val="b"/>
        <c:tickLblPos val="nextTo"/>
        <c:crossAx val="67682688"/>
        <c:crosses val="autoZero"/>
        <c:auto val="1"/>
        <c:lblAlgn val="ctr"/>
        <c:lblOffset val="100"/>
      </c:catAx>
      <c:valAx>
        <c:axId val="67682688"/>
        <c:scaling>
          <c:orientation val="minMax"/>
        </c:scaling>
        <c:axPos val="l"/>
        <c:majorGridlines/>
        <c:numFmt formatCode="0%" sourceLinked="1"/>
        <c:tickLblPos val="nextTo"/>
        <c:crossAx val="67221376"/>
        <c:crosses val="autoZero"/>
        <c:crossBetween val="between"/>
      </c:valAx>
    </c:plotArea>
    <c:legend>
      <c:legendPos val="r"/>
      <c:layout/>
    </c:legend>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DA530E8-62B1-49BE-A218-DC9AB7C38A11}" type="datetimeFigureOut">
              <a:rPr lang="pl-PL" smtClean="0"/>
              <a:pPr/>
              <a:t>2020-03-16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096A694-CB24-4720-841D-719E31BC47D4}"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DA530E8-62B1-49BE-A218-DC9AB7C38A11}" type="datetimeFigureOut">
              <a:rPr lang="pl-PL" smtClean="0"/>
              <a:pPr/>
              <a:t>2020-03-16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096A694-CB24-4720-841D-719E31BC47D4}"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DA530E8-62B1-49BE-A218-DC9AB7C38A11}" type="datetimeFigureOut">
              <a:rPr lang="pl-PL" smtClean="0"/>
              <a:pPr/>
              <a:t>2020-03-16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096A694-CB24-4720-841D-719E31BC47D4}"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DA530E8-62B1-49BE-A218-DC9AB7C38A11}" type="datetimeFigureOut">
              <a:rPr lang="pl-PL" smtClean="0"/>
              <a:pPr/>
              <a:t>2020-03-16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096A694-CB24-4720-841D-719E31BC47D4}"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DA530E8-62B1-49BE-A218-DC9AB7C38A11}" type="datetimeFigureOut">
              <a:rPr lang="pl-PL" smtClean="0"/>
              <a:pPr/>
              <a:t>2020-03-16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096A694-CB24-4720-841D-719E31BC47D4}"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DA530E8-62B1-49BE-A218-DC9AB7C38A11}" type="datetimeFigureOut">
              <a:rPr lang="pl-PL" smtClean="0"/>
              <a:pPr/>
              <a:t>2020-03-16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096A694-CB24-4720-841D-719E31BC47D4}"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DA530E8-62B1-49BE-A218-DC9AB7C38A11}" type="datetimeFigureOut">
              <a:rPr lang="pl-PL" smtClean="0"/>
              <a:pPr/>
              <a:t>2020-03-16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096A694-CB24-4720-841D-719E31BC47D4}"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DA530E8-62B1-49BE-A218-DC9AB7C38A11}" type="datetimeFigureOut">
              <a:rPr lang="pl-PL" smtClean="0"/>
              <a:pPr/>
              <a:t>2020-03-16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096A694-CB24-4720-841D-719E31BC47D4}"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DA530E8-62B1-49BE-A218-DC9AB7C38A11}" type="datetimeFigureOut">
              <a:rPr lang="pl-PL" smtClean="0"/>
              <a:pPr/>
              <a:t>2020-03-16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096A694-CB24-4720-841D-719E31BC47D4}"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DA530E8-62B1-49BE-A218-DC9AB7C38A11}" type="datetimeFigureOut">
              <a:rPr lang="pl-PL" smtClean="0"/>
              <a:pPr/>
              <a:t>2020-03-16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096A694-CB24-4720-841D-719E31BC47D4}"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DA530E8-62B1-49BE-A218-DC9AB7C38A11}" type="datetimeFigureOut">
              <a:rPr lang="pl-PL" smtClean="0"/>
              <a:pPr/>
              <a:t>2020-03-16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096A694-CB24-4720-841D-719E31BC47D4}"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530E8-62B1-49BE-A218-DC9AB7C38A11}" type="datetimeFigureOut">
              <a:rPr lang="pl-PL" smtClean="0"/>
              <a:pPr/>
              <a:t>2020-03-16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6A694-CB24-4720-841D-719E31BC47D4}"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max300x100trifxb8238cc1de00c569_EU_flag-Erasmus_vect_POS1.jpg"/>
          <p:cNvPicPr>
            <a:picLocks noChangeAspect="1"/>
          </p:cNvPicPr>
          <p:nvPr/>
        </p:nvPicPr>
        <p:blipFill>
          <a:blip r:embed="rId2" cstate="print"/>
          <a:stretch>
            <a:fillRect/>
          </a:stretch>
        </p:blipFill>
        <p:spPr>
          <a:xfrm>
            <a:off x="179512" y="260648"/>
            <a:ext cx="2857500" cy="809625"/>
          </a:xfrm>
          <a:prstGeom prst="rect">
            <a:avLst/>
          </a:prstGeom>
        </p:spPr>
      </p:pic>
      <p:pic>
        <p:nvPicPr>
          <p:cNvPr id="5" name="Obraz 4" descr="logo.jpg"/>
          <p:cNvPicPr>
            <a:picLocks noChangeAspect="1"/>
          </p:cNvPicPr>
          <p:nvPr/>
        </p:nvPicPr>
        <p:blipFill>
          <a:blip r:embed="rId3" cstate="print"/>
          <a:stretch>
            <a:fillRect/>
          </a:stretch>
        </p:blipFill>
        <p:spPr>
          <a:xfrm>
            <a:off x="2285888" y="1273296"/>
            <a:ext cx="5094764" cy="50952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txBox="1">
            <a:spLocks noGrp="1"/>
          </p:cNvSpPr>
          <p:nvPr>
            <p:ph type="title"/>
          </p:nvPr>
        </p:nvSpPr>
        <p:spPr>
          <a:prstGeom prst="rect">
            <a:avLst/>
          </a:prstGeom>
          <a:noFill/>
        </p:spPr>
        <p:txBody>
          <a:bodyPr wrap="square" rtlCol="0">
            <a:spAutoFit/>
          </a:bodyPr>
          <a:lstStyle/>
          <a:p>
            <a:r>
              <a:rPr lang="en-US" sz="3200" dirty="0"/>
              <a:t>Who is discriminated against in Poland</a:t>
            </a:r>
            <a:endParaRPr lang="pl-PL" sz="3200" dirty="0"/>
          </a:p>
        </p:txBody>
      </p:sp>
      <p:sp>
        <p:nvSpPr>
          <p:cNvPr id="22530" name="AutoShape 2" descr="Znalezione obrazy dla zapytania: dyskryminacja w pr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2532" name="AutoShape 4" descr="Znalezione obrazy dla zapytania: dyskryminacja w pr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2534" name="AutoShape 6" descr="Znalezione obrazy dla zapytania: dyskryminacja w pr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2536" name="AutoShape 8" descr="Znalezione obrazy dla zapytania: dyskryminacja w pr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9" name="Obraz 8" descr="images.jpg"/>
          <p:cNvPicPr>
            <a:picLocks noChangeAspect="1"/>
          </p:cNvPicPr>
          <p:nvPr/>
        </p:nvPicPr>
        <p:blipFill>
          <a:blip r:embed="rId2" cstate="print"/>
          <a:stretch>
            <a:fillRect/>
          </a:stretch>
        </p:blipFill>
        <p:spPr>
          <a:xfrm>
            <a:off x="2411760" y="4077072"/>
            <a:ext cx="4320480" cy="2549083"/>
          </a:xfrm>
          <a:prstGeom prst="rect">
            <a:avLst/>
          </a:prstGeom>
        </p:spPr>
      </p:pic>
      <p:sp>
        <p:nvSpPr>
          <p:cNvPr id="3" name="Symbol zastępczy zawartości 2"/>
          <p:cNvSpPr>
            <a:spLocks noGrp="1"/>
          </p:cNvSpPr>
          <p:nvPr>
            <p:ph idx="1"/>
          </p:nvPr>
        </p:nvSpPr>
        <p:spPr>
          <a:xfrm>
            <a:off x="539552" y="1412776"/>
            <a:ext cx="8229600" cy="4525963"/>
          </a:xfrm>
        </p:spPr>
        <p:txBody>
          <a:bodyPr>
            <a:normAutofit/>
          </a:bodyPr>
          <a:lstStyle/>
          <a:p>
            <a:pPr algn="ctr">
              <a:buNone/>
            </a:pPr>
            <a:r>
              <a:rPr lang="pl-PL" dirty="0"/>
              <a:t> </a:t>
            </a:r>
            <a:r>
              <a:rPr lang="pl-PL" dirty="0" smtClean="0"/>
              <a:t>  </a:t>
            </a:r>
            <a:r>
              <a:rPr lang="en-US" dirty="0" smtClean="0"/>
              <a:t>46% Polish office and physical-intellectual employees admit that they have experienced mobbing in the workplace, more than half have been victims of verbal violence, and 14% </a:t>
            </a:r>
            <a:r>
              <a:rPr lang="pl-PL" dirty="0" smtClean="0"/>
              <a:t>of </a:t>
            </a:r>
            <a:r>
              <a:rPr lang="en-US" dirty="0" smtClean="0"/>
              <a:t>physical violence</a:t>
            </a:r>
            <a:r>
              <a:rPr lang="pl-PL" dirty="0" smtClean="0"/>
              <a:t>.</a:t>
            </a:r>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620688"/>
            <a:ext cx="8229600" cy="4525963"/>
          </a:xfrm>
        </p:spPr>
        <p:txBody>
          <a:bodyPr/>
          <a:lstStyle/>
          <a:p>
            <a:pPr marL="0" indent="0" algn="ctr">
              <a:buNone/>
            </a:pPr>
            <a:r>
              <a:rPr lang="en-US" dirty="0"/>
              <a:t>Statistically, women earn 80% of what a man earns in the same position, with the same qualifications or less than a woman.</a:t>
            </a:r>
            <a:endParaRPr lang="pl-PL" dirty="0"/>
          </a:p>
        </p:txBody>
      </p:sp>
      <p:sp>
        <p:nvSpPr>
          <p:cNvPr id="21506" name="AutoShape 2" descr="https://poczta.o2.pl/api/v1/imgconv/830a354137b2605cdb67aeee/1.2/Xx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6" name="Obraz 5" descr="pobrane.jpg"/>
          <p:cNvPicPr>
            <a:picLocks noChangeAspect="1"/>
          </p:cNvPicPr>
          <p:nvPr/>
        </p:nvPicPr>
        <p:blipFill>
          <a:blip r:embed="rId2" cstate="print"/>
          <a:stretch>
            <a:fillRect/>
          </a:stretch>
        </p:blipFill>
        <p:spPr>
          <a:xfrm>
            <a:off x="2915816" y="2708920"/>
            <a:ext cx="3103240" cy="38790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692696"/>
            <a:ext cx="8229600" cy="4525963"/>
          </a:xfrm>
        </p:spPr>
        <p:txBody>
          <a:bodyPr/>
          <a:lstStyle/>
          <a:p>
            <a:pPr marL="0" indent="0" algn="ctr">
              <a:buNone/>
            </a:pPr>
            <a:r>
              <a:rPr lang="en-US" dirty="0"/>
              <a:t>In Poland, discrimination based on age is the most frequently indicated form of discrimination in the workplace. Of all employees asked, 11 percent experienced it. People over 55 years old (23%) made the most complaints, followed by the young generation aged 16-24 (15%).</a:t>
            </a:r>
            <a:endParaRPr lang="pl-PL" dirty="0"/>
          </a:p>
        </p:txBody>
      </p:sp>
      <p:pic>
        <p:nvPicPr>
          <p:cNvPr id="4" name="Obraz 3" descr="images (2).jpg"/>
          <p:cNvPicPr>
            <a:picLocks noChangeAspect="1"/>
          </p:cNvPicPr>
          <p:nvPr/>
        </p:nvPicPr>
        <p:blipFill>
          <a:blip r:embed="rId2" cstate="print"/>
          <a:stretch>
            <a:fillRect/>
          </a:stretch>
        </p:blipFill>
        <p:spPr>
          <a:xfrm>
            <a:off x="2339752" y="4005064"/>
            <a:ext cx="4691587" cy="228751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548680"/>
            <a:ext cx="8229600" cy="4525963"/>
          </a:xfrm>
        </p:spPr>
        <p:txBody>
          <a:bodyPr/>
          <a:lstStyle/>
          <a:p>
            <a:pPr marL="0" indent="0" algn="ctr">
              <a:buNone/>
            </a:pPr>
            <a:r>
              <a:rPr lang="pl-PL" dirty="0" smtClean="0"/>
              <a:t>I</a:t>
            </a:r>
            <a:r>
              <a:rPr lang="en-US" dirty="0" smtClean="0"/>
              <a:t>n </a:t>
            </a:r>
            <a:r>
              <a:rPr lang="en-US" dirty="0"/>
              <a:t>approximately 95% of cases, courts grant childcare to mother, even if both parents are in the same financial and housing situation, and both parents have the same emotional relationship with the child.</a:t>
            </a:r>
          </a:p>
        </p:txBody>
      </p:sp>
      <p:pic>
        <p:nvPicPr>
          <p:cNvPr id="5" name="Obraz 4" descr="images.png"/>
          <p:cNvPicPr>
            <a:picLocks noChangeAspect="1"/>
          </p:cNvPicPr>
          <p:nvPr/>
        </p:nvPicPr>
        <p:blipFill>
          <a:blip r:embed="rId2" cstate="print"/>
          <a:stretch>
            <a:fillRect/>
          </a:stretch>
        </p:blipFill>
        <p:spPr>
          <a:xfrm>
            <a:off x="2267744" y="3429000"/>
            <a:ext cx="4429139" cy="262411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noGrp="1"/>
          </p:cNvSpPr>
          <p:nvPr>
            <p:ph idx="1"/>
          </p:nvPr>
        </p:nvSpPr>
        <p:spPr>
          <a:xfrm>
            <a:off x="395536" y="260648"/>
            <a:ext cx="8229600" cy="32403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0" i="0" u="none" strike="noStrike" kern="1200" cap="none" spc="0" normalizeH="0" baseline="0" noProof="0" dirty="0" err="1" smtClean="0">
                <a:ln>
                  <a:noFill/>
                </a:ln>
                <a:solidFill>
                  <a:schemeClr val="tx1"/>
                </a:solidFill>
                <a:effectLst/>
                <a:uLnTx/>
                <a:uFillTx/>
                <a:latin typeface="+mj-lt"/>
                <a:ea typeface="+mj-ea"/>
                <a:cs typeface="+mj-cs"/>
              </a:rPr>
              <a:t>Examples</a:t>
            </a:r>
            <a:r>
              <a:rPr kumimoji="0" lang="pl-PL" sz="4400" b="0" i="0" u="none" strike="noStrike" kern="1200" cap="none" spc="0" normalizeH="0" baseline="0" noProof="0" dirty="0" smtClean="0">
                <a:ln>
                  <a:noFill/>
                </a:ln>
                <a:solidFill>
                  <a:schemeClr val="tx1"/>
                </a:solidFill>
                <a:effectLst/>
                <a:uLnTx/>
                <a:uFillTx/>
                <a:latin typeface="+mj-lt"/>
                <a:ea typeface="+mj-ea"/>
                <a:cs typeface="+mj-cs"/>
              </a:rPr>
              <a:t> of </a:t>
            </a:r>
            <a:r>
              <a:rPr kumimoji="0" lang="pl-PL" sz="4400" b="0" i="0" u="none" strike="noStrike" kern="1200" cap="none" spc="0" normalizeH="0" baseline="0" noProof="0" dirty="0" err="1" smtClean="0">
                <a:ln>
                  <a:noFill/>
                </a:ln>
                <a:solidFill>
                  <a:schemeClr val="tx1"/>
                </a:solidFill>
                <a:effectLst/>
                <a:uLnTx/>
                <a:uFillTx/>
                <a:latin typeface="+mj-lt"/>
                <a:ea typeface="+mj-ea"/>
                <a:cs typeface="+mj-cs"/>
              </a:rPr>
              <a:t>discrimination</a:t>
            </a:r>
            <a:endParaRPr kumimoji="0" lang="pl-PL"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Obraz 2" descr="pobrane (4).jpg"/>
          <p:cNvPicPr>
            <a:picLocks noChangeAspect="1"/>
          </p:cNvPicPr>
          <p:nvPr/>
        </p:nvPicPr>
        <p:blipFill>
          <a:blip r:embed="rId2" cstate="print"/>
          <a:stretch>
            <a:fillRect/>
          </a:stretch>
        </p:blipFill>
        <p:spPr>
          <a:xfrm>
            <a:off x="1115616" y="2924944"/>
            <a:ext cx="6750300" cy="244313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1412776"/>
            <a:ext cx="8229600" cy="4525963"/>
          </a:xfrm>
        </p:spPr>
        <p:txBody>
          <a:bodyPr>
            <a:normAutofit/>
          </a:bodyPr>
          <a:lstStyle/>
          <a:p>
            <a:pPr algn="ctr">
              <a:buNone/>
            </a:pPr>
            <a:r>
              <a:rPr lang="en-US" dirty="0"/>
              <a:t>In Poland, changing tables for babies are usually found in women's toilets</a:t>
            </a:r>
            <a:r>
              <a:rPr lang="en-US" dirty="0" smtClean="0"/>
              <a:t>.</a:t>
            </a:r>
            <a:endParaRPr lang="en-US" dirty="0"/>
          </a:p>
          <a:p>
            <a:pPr algn="ctr">
              <a:buNone/>
            </a:pPr>
            <a:r>
              <a:rPr lang="en-US" dirty="0"/>
              <a:t>Most ads about children and especially babies are targeted at women</a:t>
            </a:r>
            <a:endParaRPr lang="pl-PL" dirty="0" smtClean="0"/>
          </a:p>
        </p:txBody>
      </p:sp>
      <p:sp>
        <p:nvSpPr>
          <p:cNvPr id="4" name="Tytuł 3"/>
          <p:cNvSpPr>
            <a:spLocks noGrp="1"/>
          </p:cNvSpPr>
          <p:nvPr>
            <p:ph type="title"/>
          </p:nvPr>
        </p:nvSpPr>
        <p:spPr/>
        <p:txBody>
          <a:bodyPr/>
          <a:lstStyle/>
          <a:p>
            <a:r>
              <a:rPr lang="pl-PL" dirty="0" err="1"/>
              <a:t>Due</a:t>
            </a:r>
            <a:r>
              <a:rPr lang="pl-PL" dirty="0"/>
              <a:t> to </a:t>
            </a:r>
            <a:r>
              <a:rPr lang="pl-PL" dirty="0" err="1"/>
              <a:t>gender</a:t>
            </a:r>
            <a:endParaRPr lang="pl-PL" dirty="0"/>
          </a:p>
        </p:txBody>
      </p:sp>
      <p:pic>
        <p:nvPicPr>
          <p:cNvPr id="5" name="Obraz 4" descr="pobrane (3).jpg"/>
          <p:cNvPicPr>
            <a:picLocks noChangeAspect="1"/>
          </p:cNvPicPr>
          <p:nvPr/>
        </p:nvPicPr>
        <p:blipFill>
          <a:blip r:embed="rId2" cstate="print"/>
          <a:stretch>
            <a:fillRect/>
          </a:stretch>
        </p:blipFill>
        <p:spPr>
          <a:xfrm>
            <a:off x="2411760" y="3717032"/>
            <a:ext cx="4176464" cy="277924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lgn="ctr">
              <a:buNone/>
            </a:pPr>
            <a:r>
              <a:rPr lang="en-US" dirty="0"/>
              <a:t>Common job advertisement: </a:t>
            </a:r>
            <a:endParaRPr lang="pl-PL" dirty="0" smtClean="0"/>
          </a:p>
          <a:p>
            <a:pPr marL="0" indent="0" algn="ctr">
              <a:buNone/>
            </a:pPr>
            <a:r>
              <a:rPr lang="en-US" dirty="0" smtClean="0"/>
              <a:t>"</a:t>
            </a:r>
            <a:r>
              <a:rPr lang="en-US" dirty="0"/>
              <a:t>The company ... is looking for ... a </a:t>
            </a:r>
            <a:r>
              <a:rPr lang="en-US" dirty="0" err="1" smtClean="0"/>
              <a:t>woma</a:t>
            </a:r>
            <a:r>
              <a:rPr lang="pl-PL" dirty="0" smtClean="0"/>
              <a:t>n</a:t>
            </a:r>
            <a:r>
              <a:rPr lang="en-US" dirty="0" smtClean="0"/>
              <a:t> </a:t>
            </a:r>
            <a:r>
              <a:rPr lang="en-US" dirty="0"/>
              <a:t>under 35 for the position of  the Board's </a:t>
            </a:r>
            <a:r>
              <a:rPr lang="en-US" dirty="0" smtClean="0"/>
              <a:t>assistant"</a:t>
            </a:r>
            <a:r>
              <a:rPr lang="pl-PL" dirty="0" smtClean="0"/>
              <a:t>.</a:t>
            </a:r>
            <a:endParaRPr lang="pl-PL" dirty="0"/>
          </a:p>
        </p:txBody>
      </p:sp>
      <p:sp>
        <p:nvSpPr>
          <p:cNvPr id="4" name="Tytuł 1"/>
          <p:cNvSpPr>
            <a:spLocks noGrp="1"/>
          </p:cNvSpPr>
          <p:nvPr>
            <p:ph type="title"/>
          </p:nvPr>
        </p:nvSpPr>
        <p:spPr>
          <a:xfrm>
            <a:off x="457200" y="274638"/>
            <a:ext cx="8229600" cy="1143000"/>
          </a:xfrm>
        </p:spPr>
        <p:txBody>
          <a:bodyPr/>
          <a:lstStyle/>
          <a:p>
            <a:r>
              <a:rPr lang="en-US" dirty="0"/>
              <a:t>Due to gender or age</a:t>
            </a:r>
            <a:endParaRPr lang="pl-PL" dirty="0"/>
          </a:p>
        </p:txBody>
      </p:sp>
      <p:pic>
        <p:nvPicPr>
          <p:cNvPr id="5" name="Obraz 4" descr="pobrane (5).jpg"/>
          <p:cNvPicPr>
            <a:picLocks noChangeAspect="1"/>
          </p:cNvPicPr>
          <p:nvPr/>
        </p:nvPicPr>
        <p:blipFill>
          <a:blip r:embed="rId2" cstate="print"/>
          <a:stretch>
            <a:fillRect/>
          </a:stretch>
        </p:blipFill>
        <p:spPr>
          <a:xfrm>
            <a:off x="3059832" y="3933056"/>
            <a:ext cx="2359149" cy="235914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pPr marL="0" indent="0">
              <a:buFontTx/>
              <a:buChar char="-"/>
            </a:pPr>
            <a:r>
              <a:rPr lang="en-US" dirty="0" smtClean="0"/>
              <a:t>The </a:t>
            </a:r>
            <a:r>
              <a:rPr lang="en-US" dirty="0" err="1"/>
              <a:t>krav</a:t>
            </a:r>
            <a:r>
              <a:rPr lang="en-US" dirty="0"/>
              <a:t> </a:t>
            </a:r>
            <a:r>
              <a:rPr lang="en-US" dirty="0" err="1"/>
              <a:t>maga</a:t>
            </a:r>
            <a:r>
              <a:rPr lang="en-US" dirty="0"/>
              <a:t> instructor in </a:t>
            </a:r>
            <a:r>
              <a:rPr lang="en-US" dirty="0" err="1"/>
              <a:t>Poznań</a:t>
            </a:r>
            <a:r>
              <a:rPr lang="en-US" dirty="0"/>
              <a:t> refused to train LGBT people. The court fined </a:t>
            </a:r>
            <a:r>
              <a:rPr lang="en-US" dirty="0" smtClean="0"/>
              <a:t>him</a:t>
            </a:r>
            <a:r>
              <a:rPr lang="pl-PL" dirty="0" smtClean="0"/>
              <a:t>.</a:t>
            </a:r>
          </a:p>
          <a:p>
            <a:pPr marL="0" indent="0">
              <a:buNone/>
            </a:pPr>
            <a:endParaRPr lang="en-US" dirty="0"/>
          </a:p>
          <a:p>
            <a:pPr marL="0" indent="0">
              <a:buNone/>
            </a:pPr>
            <a:r>
              <a:rPr lang="en-US" dirty="0"/>
              <a:t> </a:t>
            </a:r>
            <a:r>
              <a:rPr lang="pl-PL" dirty="0" smtClean="0"/>
              <a:t>- </a:t>
            </a:r>
            <a:r>
              <a:rPr lang="en-US" dirty="0" smtClean="0"/>
              <a:t>The </a:t>
            </a:r>
            <a:r>
              <a:rPr lang="en-US" dirty="0"/>
              <a:t>printer from </a:t>
            </a:r>
            <a:r>
              <a:rPr lang="en-US" dirty="0" err="1"/>
              <a:t>Łódź</a:t>
            </a:r>
            <a:r>
              <a:rPr lang="en-US" dirty="0"/>
              <a:t> did not accept the order to print posters promoting the LGBT subculture. After many hearings, the case was finally concluded by the Supreme Court, which found the accused printer </a:t>
            </a:r>
            <a:r>
              <a:rPr lang="en-US" dirty="0" smtClean="0"/>
              <a:t>guilty</a:t>
            </a:r>
            <a:r>
              <a:rPr lang="pl-PL" dirty="0" smtClean="0"/>
              <a:t>.</a:t>
            </a:r>
            <a:endParaRPr lang="en-US" dirty="0"/>
          </a:p>
          <a:p>
            <a:pPr algn="ctr">
              <a:buNone/>
            </a:pPr>
            <a:r>
              <a:rPr lang="en-US" dirty="0"/>
              <a:t> </a:t>
            </a:r>
            <a:r>
              <a:rPr lang="pl-PL" dirty="0" smtClean="0">
                <a:solidFill>
                  <a:srgbClr val="FF0000"/>
                </a:solidFill>
              </a:rPr>
              <a:t/>
            </a:r>
            <a:br>
              <a:rPr lang="pl-PL" dirty="0" smtClean="0">
                <a:solidFill>
                  <a:srgbClr val="FF0000"/>
                </a:solidFill>
              </a:rPr>
            </a:br>
            <a:endParaRPr lang="pl-PL" dirty="0">
              <a:solidFill>
                <a:srgbClr val="FF0000"/>
              </a:solidFill>
            </a:endParaRPr>
          </a:p>
        </p:txBody>
      </p:sp>
      <p:sp>
        <p:nvSpPr>
          <p:cNvPr id="5" name="Tytuł 3"/>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0" i="0" u="none" strike="noStrike" kern="1200" cap="none" spc="0" normalizeH="0" baseline="0" noProof="0" dirty="0" err="1" smtClean="0">
                <a:ln>
                  <a:noFill/>
                </a:ln>
                <a:effectLst/>
                <a:uLnTx/>
                <a:uFillTx/>
                <a:latin typeface="+mj-lt"/>
                <a:ea typeface="+mj-ea"/>
                <a:cs typeface="+mj-cs"/>
              </a:rPr>
              <a:t>Due</a:t>
            </a:r>
            <a:r>
              <a:rPr kumimoji="0" lang="pl-PL" sz="4400" b="0" i="0" u="none" strike="noStrike" kern="1200" cap="none" spc="0" normalizeH="0" baseline="0" noProof="0" dirty="0" smtClean="0">
                <a:ln>
                  <a:noFill/>
                </a:ln>
                <a:effectLst/>
                <a:uLnTx/>
                <a:uFillTx/>
                <a:latin typeface="+mj-lt"/>
                <a:ea typeface="+mj-ea"/>
                <a:cs typeface="+mj-cs"/>
              </a:rPr>
              <a:t> to </a:t>
            </a:r>
            <a:r>
              <a:rPr kumimoji="0" lang="pl-PL" sz="4400" b="0" i="0" u="none" strike="noStrike" kern="1200" cap="none" spc="0" normalizeH="0" baseline="0" noProof="0" dirty="0" err="1" smtClean="0">
                <a:ln>
                  <a:noFill/>
                </a:ln>
                <a:effectLst/>
                <a:uLnTx/>
                <a:uFillTx/>
                <a:latin typeface="+mj-lt"/>
                <a:ea typeface="+mj-ea"/>
                <a:cs typeface="+mj-cs"/>
              </a:rPr>
              <a:t>sexual</a:t>
            </a:r>
            <a:r>
              <a:rPr kumimoji="0" lang="pl-PL" sz="4400" b="0" i="0" u="none" strike="noStrike" kern="1200" cap="none" spc="0" normalizeH="0" baseline="0" noProof="0" dirty="0" smtClean="0">
                <a:ln>
                  <a:noFill/>
                </a:ln>
                <a:effectLst/>
                <a:uLnTx/>
                <a:uFillTx/>
                <a:latin typeface="+mj-lt"/>
                <a:ea typeface="+mj-ea"/>
                <a:cs typeface="+mj-cs"/>
              </a:rPr>
              <a:t> </a:t>
            </a:r>
            <a:r>
              <a:rPr kumimoji="0" lang="pl-PL" sz="4400" b="0" i="0" u="none" strike="noStrike" kern="1200" cap="none" spc="0" normalizeH="0" baseline="0" noProof="0" dirty="0" err="1" smtClean="0">
                <a:ln>
                  <a:noFill/>
                </a:ln>
                <a:effectLst/>
                <a:uLnTx/>
                <a:uFillTx/>
                <a:latin typeface="+mj-lt"/>
                <a:ea typeface="+mj-ea"/>
                <a:cs typeface="+mj-cs"/>
              </a:rPr>
              <a:t>orientation</a:t>
            </a:r>
            <a:endParaRPr kumimoji="0" lang="pl-PL" sz="4400" b="0" i="0" u="none" strike="noStrike" kern="1200" cap="none" spc="0" normalizeH="0" baseline="0" noProof="0" dirty="0">
              <a:ln>
                <a:noFill/>
              </a:ln>
              <a:effectLst/>
              <a:uLnTx/>
              <a:uFillTx/>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8686800" cy="1143000"/>
          </a:xfrm>
        </p:spPr>
        <p:txBody>
          <a:bodyPr>
            <a:normAutofit/>
          </a:bodyPr>
          <a:lstStyle/>
          <a:p>
            <a:r>
              <a:rPr lang="pl-PL" dirty="0" err="1"/>
              <a:t>Due</a:t>
            </a:r>
            <a:r>
              <a:rPr lang="pl-PL" dirty="0"/>
              <a:t> to </a:t>
            </a:r>
            <a:r>
              <a:rPr lang="pl-PL" dirty="0" err="1"/>
              <a:t>disability</a:t>
            </a:r>
            <a:endParaRPr lang="pl-PL" dirty="0"/>
          </a:p>
        </p:txBody>
      </p:sp>
      <p:sp>
        <p:nvSpPr>
          <p:cNvPr id="3" name="Symbol zastępczy zawartości 2"/>
          <p:cNvSpPr>
            <a:spLocks noGrp="1"/>
          </p:cNvSpPr>
          <p:nvPr>
            <p:ph idx="1"/>
          </p:nvPr>
        </p:nvSpPr>
        <p:spPr>
          <a:xfrm>
            <a:off x="539552" y="1340768"/>
            <a:ext cx="8229600" cy="4525963"/>
          </a:xfrm>
        </p:spPr>
        <p:txBody>
          <a:bodyPr/>
          <a:lstStyle/>
          <a:p>
            <a:pPr>
              <a:buFontTx/>
              <a:buChar char="-"/>
            </a:pPr>
            <a:r>
              <a:rPr lang="en-US" dirty="0"/>
              <a:t>Asking a blind person with a guide dog to leave </a:t>
            </a:r>
            <a:r>
              <a:rPr lang="pl-PL" dirty="0"/>
              <a:t>a</a:t>
            </a:r>
            <a:r>
              <a:rPr lang="en-US" dirty="0" smtClean="0"/>
              <a:t> </a:t>
            </a:r>
            <a:r>
              <a:rPr lang="en-US" dirty="0"/>
              <a:t>restaurant</a:t>
            </a:r>
          </a:p>
          <a:p>
            <a:pPr>
              <a:buFontTx/>
              <a:buChar char="-"/>
            </a:pPr>
            <a:r>
              <a:rPr lang="en-US" dirty="0"/>
              <a:t>stairs to many institutions, offices, cinemas, museums, </a:t>
            </a:r>
            <a:r>
              <a:rPr lang="en-US" dirty="0" err="1" smtClean="0"/>
              <a:t>theat</a:t>
            </a:r>
            <a:r>
              <a:rPr lang="pl-PL" dirty="0" smtClean="0"/>
              <a:t>re</a:t>
            </a:r>
            <a:r>
              <a:rPr lang="en-US" dirty="0" smtClean="0"/>
              <a:t>s </a:t>
            </a:r>
            <a:r>
              <a:rPr lang="en-US" dirty="0"/>
              <a:t>and workplaces</a:t>
            </a:r>
          </a:p>
          <a:p>
            <a:pPr>
              <a:buFontTx/>
              <a:buChar char="-"/>
            </a:pPr>
            <a:r>
              <a:rPr lang="en-US" dirty="0"/>
              <a:t>ATMs too high</a:t>
            </a:r>
          </a:p>
          <a:p>
            <a:pPr>
              <a:buFontTx/>
              <a:buChar char="-"/>
            </a:pPr>
            <a:r>
              <a:rPr lang="en-US" dirty="0" smtClean="0"/>
              <a:t>no </a:t>
            </a:r>
            <a:r>
              <a:rPr lang="en-US" dirty="0"/>
              <a:t>adaptations in public transport, trains and planes</a:t>
            </a:r>
            <a:endParaRPr 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lgn="ctr">
              <a:buNone/>
            </a:pPr>
            <a:r>
              <a:rPr lang="en-US" dirty="0"/>
              <a:t>In Poland, only Catholic holidays </a:t>
            </a:r>
            <a:endParaRPr lang="pl-PL" dirty="0" smtClean="0"/>
          </a:p>
          <a:p>
            <a:pPr marL="0" indent="0" algn="ctr">
              <a:buNone/>
            </a:pPr>
            <a:r>
              <a:rPr lang="en-US" dirty="0" smtClean="0"/>
              <a:t>are </a:t>
            </a:r>
            <a:r>
              <a:rPr lang="en-US" dirty="0"/>
              <a:t>non-working days.</a:t>
            </a:r>
            <a:endParaRPr lang="pl-PL" dirty="0"/>
          </a:p>
        </p:txBody>
      </p:sp>
      <p:sp>
        <p:nvSpPr>
          <p:cNvPr id="4" name="Tytuł 1"/>
          <p:cNvSpPr txBox="1">
            <a:spLocks/>
          </p:cNvSpPr>
          <p:nvPr/>
        </p:nvSpPr>
        <p:spPr>
          <a:xfrm>
            <a:off x="251520" y="260648"/>
            <a:ext cx="8686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0" i="0" u="none" strike="noStrike" kern="1200" cap="none" spc="0" normalizeH="0" baseline="0" noProof="0" dirty="0" err="1" smtClean="0">
                <a:ln>
                  <a:noFill/>
                </a:ln>
                <a:effectLst/>
                <a:uLnTx/>
                <a:uFillTx/>
                <a:latin typeface="+mj-lt"/>
                <a:ea typeface="+mj-ea"/>
                <a:cs typeface="+mj-cs"/>
              </a:rPr>
              <a:t>Due</a:t>
            </a:r>
            <a:r>
              <a:rPr kumimoji="0" lang="pl-PL" sz="4400" b="0" i="0" u="none" strike="noStrike" kern="1200" cap="none" spc="0" normalizeH="0" baseline="0" noProof="0" dirty="0" smtClean="0">
                <a:ln>
                  <a:noFill/>
                </a:ln>
                <a:effectLst/>
                <a:uLnTx/>
                <a:uFillTx/>
                <a:latin typeface="+mj-lt"/>
                <a:ea typeface="+mj-ea"/>
                <a:cs typeface="+mj-cs"/>
              </a:rPr>
              <a:t> to </a:t>
            </a:r>
            <a:r>
              <a:rPr kumimoji="0" lang="pl-PL" sz="4400" b="0" i="0" u="none" strike="noStrike" kern="1200" cap="none" spc="0" normalizeH="0" baseline="0" noProof="0" dirty="0" err="1" smtClean="0">
                <a:ln>
                  <a:noFill/>
                </a:ln>
                <a:effectLst/>
                <a:uLnTx/>
                <a:uFillTx/>
                <a:latin typeface="+mj-lt"/>
                <a:ea typeface="+mj-ea"/>
                <a:cs typeface="+mj-cs"/>
              </a:rPr>
              <a:t>religion</a:t>
            </a:r>
            <a:endParaRPr kumimoji="0" lang="pl-PL" sz="4400" b="0" i="0" u="none" strike="noStrike" kern="1200" cap="none" spc="0" normalizeH="0" baseline="0" noProof="0" dirty="0">
              <a:ln>
                <a:noFill/>
              </a:ln>
              <a:effectLst/>
              <a:uLnTx/>
              <a:uFillTx/>
              <a:latin typeface="+mj-lt"/>
              <a:ea typeface="+mj-ea"/>
              <a:cs typeface="+mj-cs"/>
            </a:endParaRPr>
          </a:p>
        </p:txBody>
      </p:sp>
      <p:pic>
        <p:nvPicPr>
          <p:cNvPr id="5" name="Obraz 4" descr="images2.jpg"/>
          <p:cNvPicPr>
            <a:picLocks noChangeAspect="1"/>
          </p:cNvPicPr>
          <p:nvPr/>
        </p:nvPicPr>
        <p:blipFill>
          <a:blip r:embed="rId2" cstate="print"/>
          <a:stretch>
            <a:fillRect/>
          </a:stretch>
        </p:blipFill>
        <p:spPr>
          <a:xfrm>
            <a:off x="2267744" y="3212976"/>
            <a:ext cx="4339533" cy="28877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332656"/>
            <a:ext cx="8003232" cy="1656184"/>
          </a:xfrm>
        </p:spPr>
        <p:txBody>
          <a:bodyPr>
            <a:normAutofit/>
          </a:bodyPr>
          <a:lstStyle/>
          <a:p>
            <a:r>
              <a:rPr lang="pl-PL" sz="5500" b="1" i="1" dirty="0" err="1" smtClean="0"/>
              <a:t>Discrimination</a:t>
            </a:r>
            <a:r>
              <a:rPr lang="pl-PL" sz="5500" b="1" i="1" dirty="0" smtClean="0"/>
              <a:t> </a:t>
            </a:r>
            <a:r>
              <a:rPr lang="pl-PL" sz="5500" b="1" i="1" dirty="0" err="1" smtClean="0"/>
              <a:t>in</a:t>
            </a:r>
            <a:r>
              <a:rPr lang="pl-PL" sz="5500" b="1" i="1" dirty="0" smtClean="0"/>
              <a:t> Poland</a:t>
            </a:r>
            <a:endParaRPr lang="pl-PL" sz="5500" b="1" i="1" dirty="0"/>
          </a:p>
        </p:txBody>
      </p:sp>
      <p:pic>
        <p:nvPicPr>
          <p:cNvPr id="5122" name="Picture 2" descr="Znalezione obrazy dla zapytania: dyskryminacja w polsce statystyki&quot;"/>
          <p:cNvPicPr>
            <a:picLocks noChangeAspect="1" noChangeArrowheads="1"/>
          </p:cNvPicPr>
          <p:nvPr/>
        </p:nvPicPr>
        <p:blipFill>
          <a:blip r:embed="rId2" cstate="print"/>
          <a:srcRect/>
          <a:stretch>
            <a:fillRect/>
          </a:stretch>
        </p:blipFill>
        <p:spPr bwMode="auto">
          <a:xfrm>
            <a:off x="1187624" y="1988840"/>
            <a:ext cx="7035689" cy="439730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467544" y="2492896"/>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l-PL"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Prostokąt 2"/>
          <p:cNvSpPr/>
          <p:nvPr/>
        </p:nvSpPr>
        <p:spPr>
          <a:xfrm>
            <a:off x="1835696" y="1052736"/>
            <a:ext cx="5626935" cy="769441"/>
          </a:xfrm>
          <a:prstGeom prst="rect">
            <a:avLst/>
          </a:prstGeom>
        </p:spPr>
        <p:txBody>
          <a:bodyPr wrap="square">
            <a:spAutoFit/>
          </a:bodyPr>
          <a:lstStyle/>
          <a:p>
            <a:pPr algn="ctr"/>
            <a:r>
              <a:rPr lang="en-GB" sz="4400" dirty="0"/>
              <a:t>Actions taken in Poland</a:t>
            </a:r>
            <a:endParaRPr lang="ru-RU" sz="4400" dirty="0"/>
          </a:p>
        </p:txBody>
      </p:sp>
      <p:pic>
        <p:nvPicPr>
          <p:cNvPr id="4" name="Obraz 3" descr="images (3).jpg"/>
          <p:cNvPicPr>
            <a:picLocks noChangeAspect="1"/>
          </p:cNvPicPr>
          <p:nvPr/>
        </p:nvPicPr>
        <p:blipFill>
          <a:blip r:embed="rId2" cstate="print"/>
          <a:stretch>
            <a:fillRect/>
          </a:stretch>
        </p:blipFill>
        <p:spPr>
          <a:xfrm>
            <a:off x="2411760" y="2564904"/>
            <a:ext cx="4231324" cy="281575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980728"/>
            <a:ext cx="8075240" cy="5577483"/>
          </a:xfrm>
        </p:spPr>
        <p:txBody>
          <a:bodyPr>
            <a:normAutofit/>
          </a:bodyPr>
          <a:lstStyle/>
          <a:p>
            <a:pPr marL="0" indent="0" algn="ctr">
              <a:buNone/>
            </a:pPr>
            <a:r>
              <a:rPr lang="en-US" dirty="0" smtClean="0"/>
              <a:t>The </a:t>
            </a:r>
            <a:r>
              <a:rPr lang="en-US" dirty="0"/>
              <a:t>Ministry of National Education, the Ombudsman for Children, the </a:t>
            </a:r>
            <a:r>
              <a:rPr lang="en-US" dirty="0" smtClean="0"/>
              <a:t>Ombudsman</a:t>
            </a:r>
            <a:r>
              <a:rPr lang="pl-PL" dirty="0" smtClean="0"/>
              <a:t> for </a:t>
            </a:r>
            <a:r>
              <a:rPr lang="pl-PL" dirty="0" err="1" smtClean="0"/>
              <a:t>Civil</a:t>
            </a:r>
            <a:r>
              <a:rPr lang="pl-PL" dirty="0" smtClean="0"/>
              <a:t> </a:t>
            </a:r>
            <a:r>
              <a:rPr lang="pl-PL" dirty="0" err="1" smtClean="0"/>
              <a:t>Rights</a:t>
            </a:r>
            <a:r>
              <a:rPr lang="en-US" dirty="0" smtClean="0"/>
              <a:t>, </a:t>
            </a:r>
            <a:r>
              <a:rPr lang="en-US" dirty="0"/>
              <a:t>the Government Plenipotentiary for Equal Treatment, Associations, NGOs are preparing information campaigns, workshops, conferences</a:t>
            </a:r>
            <a:r>
              <a:rPr lang="en-US" dirty="0" smtClean="0"/>
              <a:t>, </a:t>
            </a:r>
            <a:r>
              <a:rPr lang="en-US" dirty="0"/>
              <a:t>suggestions </a:t>
            </a:r>
            <a:r>
              <a:rPr lang="en-US" dirty="0" smtClean="0"/>
              <a:t>for</a:t>
            </a:r>
            <a:r>
              <a:rPr lang="pl-PL" dirty="0" smtClean="0"/>
              <a:t> </a:t>
            </a:r>
            <a:r>
              <a:rPr lang="en-US" dirty="0" smtClean="0"/>
              <a:t>students</a:t>
            </a:r>
            <a:r>
              <a:rPr lang="pl-PL" dirty="0" smtClean="0"/>
              <a:t>’ </a:t>
            </a:r>
            <a:r>
              <a:rPr lang="pl-PL" dirty="0" err="1" smtClean="0"/>
              <a:t>activities</a:t>
            </a:r>
            <a:r>
              <a:rPr lang="en-US" dirty="0" smtClean="0"/>
              <a:t>, </a:t>
            </a:r>
            <a:r>
              <a:rPr lang="en-US" dirty="0"/>
              <a:t>ready scenarios and materials for conducting classes on discrimination.</a:t>
            </a:r>
            <a:endParaRPr lang="pl-PL" dirty="0" smtClean="0"/>
          </a:p>
          <a:p>
            <a:pPr algn="ctr">
              <a:buNone/>
            </a:pPr>
            <a:endParaRPr lang="pl-PL"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1568549"/>
            <a:ext cx="8147248" cy="5289451"/>
          </a:xfrm>
        </p:spPr>
        <p:txBody>
          <a:bodyPr>
            <a:normAutofit/>
          </a:bodyPr>
          <a:lstStyle/>
          <a:p>
            <a:pPr marL="0" indent="0" algn="ctr">
              <a:buNone/>
            </a:pPr>
            <a:r>
              <a:rPr lang="en-US" dirty="0" smtClean="0"/>
              <a:t>The </a:t>
            </a:r>
            <a:r>
              <a:rPr lang="en-US" dirty="0"/>
              <a:t>government plenipotentiary for disabled </a:t>
            </a:r>
            <a:r>
              <a:rPr lang="en-US" dirty="0" smtClean="0"/>
              <a:t>people</a:t>
            </a:r>
            <a:r>
              <a:rPr lang="pl-PL" dirty="0" smtClean="0"/>
              <a:t>,</a:t>
            </a:r>
            <a:r>
              <a:rPr lang="en-US" dirty="0" smtClean="0"/>
              <a:t> </a:t>
            </a:r>
            <a:r>
              <a:rPr lang="en-US" dirty="0" err="1"/>
              <a:t>Paweł</a:t>
            </a:r>
            <a:r>
              <a:rPr lang="en-US" dirty="0"/>
              <a:t> </a:t>
            </a:r>
            <a:r>
              <a:rPr lang="en-US" dirty="0" err="1"/>
              <a:t>Wdówik</a:t>
            </a:r>
            <a:r>
              <a:rPr lang="en-US" dirty="0"/>
              <a:t>, </a:t>
            </a:r>
            <a:r>
              <a:rPr lang="pl-PL" dirty="0" err="1" smtClean="0"/>
              <a:t>deals</a:t>
            </a:r>
            <a:r>
              <a:rPr lang="pl-PL" dirty="0" smtClean="0"/>
              <a:t> with </a:t>
            </a:r>
            <a:r>
              <a:rPr lang="pl-PL" dirty="0" err="1" smtClean="0"/>
              <a:t>cases</a:t>
            </a:r>
            <a:r>
              <a:rPr lang="pl-PL" dirty="0" smtClean="0"/>
              <a:t> of </a:t>
            </a:r>
            <a:r>
              <a:rPr lang="en-US" dirty="0" smtClean="0"/>
              <a:t> </a:t>
            </a:r>
            <a:r>
              <a:rPr lang="en-US" dirty="0"/>
              <a:t>discrimination and exclusion of disabled </a:t>
            </a:r>
            <a:r>
              <a:rPr lang="en-US" dirty="0" smtClean="0"/>
              <a:t>people.</a:t>
            </a:r>
            <a:r>
              <a:rPr lang="pl-PL" dirty="0" smtClean="0"/>
              <a:t> He </a:t>
            </a:r>
            <a:r>
              <a:rPr lang="en-US" dirty="0" smtClean="0"/>
              <a:t>is </a:t>
            </a:r>
            <a:r>
              <a:rPr lang="en-US" dirty="0"/>
              <a:t>also a disabled person, </a:t>
            </a:r>
            <a:r>
              <a:rPr lang="en-US" dirty="0" smtClean="0"/>
              <a:t> </a:t>
            </a:r>
            <a:r>
              <a:rPr lang="en-US" dirty="0"/>
              <a:t>blind and walks with a guide dog, i.e. a person who knows the needs and problems of this social </a:t>
            </a:r>
            <a:r>
              <a:rPr lang="en-US" dirty="0" smtClean="0"/>
              <a:t>group</a:t>
            </a:r>
            <a:r>
              <a:rPr lang="pl-PL" dirty="0" smtClean="0"/>
              <a:t>.</a:t>
            </a:r>
            <a:endParaRPr lang="pl-P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764704"/>
            <a:ext cx="8219256" cy="5361459"/>
          </a:xfrm>
        </p:spPr>
        <p:txBody>
          <a:bodyPr>
            <a:normAutofit lnSpcReduction="10000"/>
          </a:bodyPr>
          <a:lstStyle/>
          <a:p>
            <a:pPr marL="0" indent="0" algn="ctr">
              <a:buNone/>
            </a:pPr>
            <a:r>
              <a:rPr lang="en-US" dirty="0" smtClean="0"/>
              <a:t>The </a:t>
            </a:r>
            <a:r>
              <a:rPr lang="en-US" dirty="0"/>
              <a:t>Ministry of Family, Labor and Social Policy launched a program to help socially and professionally excluded people for 2020-2022 "From exclusion to activation", thanks to which social employment </a:t>
            </a:r>
            <a:r>
              <a:rPr lang="pl-PL" dirty="0" err="1" smtClean="0"/>
              <a:t>centre</a:t>
            </a:r>
            <a:r>
              <a:rPr lang="en-US" dirty="0" smtClean="0"/>
              <a:t>s</a:t>
            </a:r>
            <a:r>
              <a:rPr lang="en-US" dirty="0"/>
              <a:t>, i.e. </a:t>
            </a:r>
            <a:r>
              <a:rPr lang="en-US" dirty="0" smtClean="0"/>
              <a:t>cent</a:t>
            </a:r>
            <a:r>
              <a:rPr lang="pl-PL" dirty="0" smtClean="0"/>
              <a:t>re</a:t>
            </a:r>
            <a:r>
              <a:rPr lang="en-US" dirty="0" smtClean="0"/>
              <a:t>s </a:t>
            </a:r>
            <a:r>
              <a:rPr lang="en-US" dirty="0"/>
              <a:t>and clubs of social integration, can improve the quality of their offer for these people</a:t>
            </a:r>
            <a:r>
              <a:rPr lang="en-US" dirty="0" smtClean="0">
                <a:solidFill>
                  <a:srgbClr val="C00000"/>
                </a:solidFill>
              </a:rPr>
              <a:t>.</a:t>
            </a:r>
            <a:endParaRPr lang="pl-PL" dirty="0" smtClean="0">
              <a:solidFill>
                <a:srgbClr val="C00000"/>
              </a:solidFill>
            </a:endParaRPr>
          </a:p>
          <a:p>
            <a:pPr marL="0" indent="0" algn="ctr">
              <a:buNone/>
            </a:pPr>
            <a:r>
              <a:rPr lang="en-US" dirty="0" smtClean="0"/>
              <a:t>They are above all </a:t>
            </a:r>
            <a:r>
              <a:rPr lang="en-US" dirty="0"/>
              <a:t>long-term unemployed, people with disabilities, mentally ill, homeless, addicted - these are the groups most at risk of social exclusion.</a:t>
            </a:r>
            <a:endParaRPr lang="pl-P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1124744"/>
            <a:ext cx="8229600" cy="4525963"/>
          </a:xfrm>
        </p:spPr>
        <p:txBody>
          <a:bodyPr>
            <a:normAutofit lnSpcReduction="10000"/>
          </a:bodyPr>
          <a:lstStyle/>
          <a:p>
            <a:pPr marL="0" indent="0" algn="ctr">
              <a:buNone/>
            </a:pPr>
            <a:r>
              <a:rPr lang="en-US" dirty="0" smtClean="0"/>
              <a:t>In </a:t>
            </a:r>
            <a:r>
              <a:rPr lang="en-US" dirty="0"/>
              <a:t>May 2019, Mayor of Warsaw </a:t>
            </a:r>
            <a:r>
              <a:rPr lang="en-US" dirty="0" err="1"/>
              <a:t>Rafał</a:t>
            </a:r>
            <a:r>
              <a:rPr lang="en-US" dirty="0"/>
              <a:t> </a:t>
            </a:r>
            <a:r>
              <a:rPr lang="en-US" dirty="0" err="1"/>
              <a:t>Trzaskowski</a:t>
            </a:r>
            <a:r>
              <a:rPr lang="en-US" dirty="0"/>
              <a:t> inaugurated the "Warsaw for Women" program package, which aims to protect women's rights. </a:t>
            </a:r>
            <a:r>
              <a:rPr lang="en-US" dirty="0" smtClean="0"/>
              <a:t>There </a:t>
            </a:r>
            <a:r>
              <a:rPr lang="en-US" dirty="0"/>
              <a:t>were also established  Women's Council and President's Plenipotentiary for Women. The assumptions also include increasing the in vitro program and building a "help chain" for victims of violence. Other cities in Poland intend to follow this example.</a:t>
            </a:r>
            <a:endParaRPr lang="pl-P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836712"/>
            <a:ext cx="8229600" cy="5289451"/>
          </a:xfrm>
        </p:spPr>
        <p:txBody>
          <a:bodyPr>
            <a:normAutofit fontScale="70000" lnSpcReduction="20000"/>
          </a:bodyPr>
          <a:lstStyle/>
          <a:p>
            <a:pPr marL="0" indent="0" algn="ctr">
              <a:buNone/>
            </a:pPr>
            <a:r>
              <a:rPr lang="en-US" dirty="0" smtClean="0"/>
              <a:t>Only </a:t>
            </a:r>
            <a:r>
              <a:rPr lang="en-US" dirty="0"/>
              <a:t>three cities: Nysa (in 2008), </a:t>
            </a:r>
            <a:r>
              <a:rPr lang="en-US" dirty="0" err="1"/>
              <a:t>Aleksandrów</a:t>
            </a:r>
            <a:r>
              <a:rPr lang="en-US" dirty="0"/>
              <a:t> </a:t>
            </a:r>
            <a:r>
              <a:rPr lang="en-US" dirty="0" err="1"/>
              <a:t>Kujawski</a:t>
            </a:r>
            <a:r>
              <a:rPr lang="en-US" dirty="0"/>
              <a:t> (in 2012) and </a:t>
            </a:r>
            <a:r>
              <a:rPr lang="en-US" dirty="0" err="1"/>
              <a:t>Poznań</a:t>
            </a:r>
            <a:r>
              <a:rPr lang="en-US" dirty="0"/>
              <a:t> (2019) have adopted the European Charter </a:t>
            </a:r>
            <a:r>
              <a:rPr lang="pl-PL" dirty="0"/>
              <a:t> </a:t>
            </a:r>
            <a:r>
              <a:rPr lang="pl-PL" dirty="0" smtClean="0"/>
              <a:t>for </a:t>
            </a:r>
            <a:r>
              <a:rPr lang="en-US" dirty="0" smtClean="0"/>
              <a:t>Equality </a:t>
            </a:r>
            <a:r>
              <a:rPr lang="en-US" dirty="0"/>
              <a:t>between Women and Men in Local Life. Several cities have taken preparatory actions.</a:t>
            </a:r>
            <a:endParaRPr lang="pl-PL" dirty="0" smtClean="0"/>
          </a:p>
          <a:p>
            <a:pPr marL="0" indent="0" algn="ctr">
              <a:buNone/>
            </a:pPr>
            <a:r>
              <a:rPr lang="pl-PL" dirty="0" smtClean="0"/>
              <a:t>In Poland  </a:t>
            </a:r>
            <a:r>
              <a:rPr lang="en-US" dirty="0" smtClean="0"/>
              <a:t>The </a:t>
            </a:r>
            <a:r>
              <a:rPr lang="pl-PL" dirty="0" smtClean="0"/>
              <a:t> Charter</a:t>
            </a:r>
            <a:r>
              <a:rPr lang="en-US" dirty="0" smtClean="0"/>
              <a:t> </a:t>
            </a:r>
            <a:r>
              <a:rPr lang="pl-PL" dirty="0" err="1" smtClean="0"/>
              <a:t>is</a:t>
            </a:r>
            <a:r>
              <a:rPr lang="en-US" dirty="0" smtClean="0"/>
              <a:t> </a:t>
            </a:r>
            <a:r>
              <a:rPr lang="pl-PL" dirty="0" smtClean="0"/>
              <a:t> </a:t>
            </a:r>
            <a:r>
              <a:rPr lang="en-US" dirty="0" smtClean="0"/>
              <a:t>criticized </a:t>
            </a:r>
            <a:r>
              <a:rPr lang="en-US" dirty="0"/>
              <a:t>by radical environments, mainly Catholic, which see in the implementation of equal opportunities </a:t>
            </a:r>
            <a:r>
              <a:rPr lang="pl-PL" dirty="0" smtClean="0"/>
              <a:t>the </a:t>
            </a:r>
            <a:r>
              <a:rPr lang="en-US" dirty="0" smtClean="0"/>
              <a:t>policies </a:t>
            </a:r>
            <a:r>
              <a:rPr lang="pl-PL" dirty="0" smtClean="0"/>
              <a:t> of </a:t>
            </a:r>
            <a:r>
              <a:rPr lang="en-US" i="1" dirty="0" smtClean="0"/>
              <a:t>"gender </a:t>
            </a:r>
            <a:r>
              <a:rPr lang="en-US" i="1" dirty="0"/>
              <a:t>ideology", "destruction of the Polish family by LGBT"</a:t>
            </a:r>
            <a:r>
              <a:rPr lang="en-US" dirty="0"/>
              <a:t> and an effective tool for political struggle in local governments</a:t>
            </a:r>
            <a:r>
              <a:rPr lang="en-US" dirty="0" smtClean="0"/>
              <a:t>.</a:t>
            </a:r>
            <a:endParaRPr lang="pl-PL" dirty="0" smtClean="0"/>
          </a:p>
          <a:p>
            <a:pPr marL="0" indent="0" algn="ctr">
              <a:buNone/>
            </a:pPr>
            <a:r>
              <a:rPr lang="en-US" dirty="0" smtClean="0"/>
              <a:t>The </a:t>
            </a:r>
            <a:r>
              <a:rPr lang="en-US" dirty="0"/>
              <a:t>European </a:t>
            </a:r>
            <a:r>
              <a:rPr lang="pl-PL" dirty="0"/>
              <a:t> </a:t>
            </a:r>
            <a:r>
              <a:rPr lang="en-US" dirty="0" smtClean="0"/>
              <a:t>Charter</a:t>
            </a:r>
            <a:r>
              <a:rPr lang="pl-PL" dirty="0" smtClean="0"/>
              <a:t> for </a:t>
            </a:r>
            <a:r>
              <a:rPr lang="pl-PL" dirty="0" err="1" smtClean="0"/>
              <a:t>Equality</a:t>
            </a:r>
            <a:r>
              <a:rPr lang="en-US" dirty="0" smtClean="0"/>
              <a:t> </a:t>
            </a:r>
            <a:r>
              <a:rPr lang="en-US" dirty="0"/>
              <a:t>is a practical guide on how to step by step implement a plan for equalizing opportunities for men and women in the city.</a:t>
            </a:r>
            <a:endParaRPr lang="pl-PL" dirty="0" smtClean="0"/>
          </a:p>
          <a:p>
            <a:pPr marL="0" indent="0" algn="ctr">
              <a:buNone/>
            </a:pPr>
            <a:r>
              <a:rPr lang="en-US" dirty="0" smtClean="0"/>
              <a:t>The </a:t>
            </a:r>
            <a:r>
              <a:rPr lang="en-US" dirty="0"/>
              <a:t>signing of </a:t>
            </a:r>
            <a:r>
              <a:rPr lang="pl-PL" dirty="0"/>
              <a:t> </a:t>
            </a:r>
            <a:r>
              <a:rPr lang="pl-PL" dirty="0" smtClean="0"/>
              <a:t>Th</a:t>
            </a:r>
            <a:r>
              <a:rPr lang="en-US" dirty="0" smtClean="0"/>
              <a:t>e </a:t>
            </a:r>
            <a:r>
              <a:rPr lang="pl-PL" dirty="0" smtClean="0"/>
              <a:t>C</a:t>
            </a:r>
            <a:r>
              <a:rPr lang="en-US" dirty="0" err="1" smtClean="0"/>
              <a:t>harter</a:t>
            </a:r>
            <a:r>
              <a:rPr lang="en-US" dirty="0" smtClean="0"/>
              <a:t> </a:t>
            </a:r>
            <a:r>
              <a:rPr lang="en-US" dirty="0"/>
              <a:t>is </a:t>
            </a:r>
            <a:r>
              <a:rPr lang="pl-PL" dirty="0" smtClean="0"/>
              <a:t> </a:t>
            </a:r>
            <a:r>
              <a:rPr lang="en-US" dirty="0" smtClean="0"/>
              <a:t>the </a:t>
            </a:r>
            <a:r>
              <a:rPr lang="en-US" dirty="0"/>
              <a:t>formal commitment of local authorities in promoting the principle of equality between women and men, as well as a declaration of implementation of its obligations.</a:t>
            </a:r>
            <a:endParaRPr lang="pl-PL" dirty="0" smtClean="0"/>
          </a:p>
          <a:p>
            <a:pPr marL="0" indent="0" algn="ctr">
              <a:buNone/>
            </a:pPr>
            <a:r>
              <a:rPr lang="en-US" dirty="0" smtClean="0"/>
              <a:t>By </a:t>
            </a:r>
            <a:r>
              <a:rPr lang="en-US" dirty="0"/>
              <a:t>December 2019, the Charter was signed by 1,784 municipal and provincial (regional) governments in Europe.</a:t>
            </a:r>
            <a:endParaRPr lang="pl-P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395536" y="2564904"/>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l-PL"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Prostokąt 2"/>
          <p:cNvSpPr/>
          <p:nvPr/>
        </p:nvSpPr>
        <p:spPr>
          <a:xfrm>
            <a:off x="1115616" y="1340768"/>
            <a:ext cx="6984776" cy="1446550"/>
          </a:xfrm>
          <a:prstGeom prst="rect">
            <a:avLst/>
          </a:prstGeom>
        </p:spPr>
        <p:txBody>
          <a:bodyPr wrap="square">
            <a:spAutoFit/>
          </a:bodyPr>
          <a:lstStyle/>
          <a:p>
            <a:pPr algn="ctr"/>
            <a:r>
              <a:rPr lang="en-US" sz="4400" dirty="0"/>
              <a:t>Actions taken by local authorities and institutions</a:t>
            </a:r>
            <a:endParaRPr lang="ru-RU" sz="4400" dirty="0"/>
          </a:p>
        </p:txBody>
      </p:sp>
      <p:pic>
        <p:nvPicPr>
          <p:cNvPr id="4" name="Obraz 3" descr="pobrane.png"/>
          <p:cNvPicPr>
            <a:picLocks noChangeAspect="1"/>
          </p:cNvPicPr>
          <p:nvPr/>
        </p:nvPicPr>
        <p:blipFill>
          <a:blip r:embed="rId2" cstate="print"/>
          <a:stretch>
            <a:fillRect/>
          </a:stretch>
        </p:blipFill>
        <p:spPr>
          <a:xfrm>
            <a:off x="3131840" y="2996952"/>
            <a:ext cx="2736304" cy="309941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75446743_979804439041573_8523931347071270912_o.jpg"/>
          <p:cNvPicPr>
            <a:picLocks noChangeAspect="1"/>
          </p:cNvPicPr>
          <p:nvPr/>
        </p:nvPicPr>
        <p:blipFill>
          <a:blip r:embed="rId2" cstate="print"/>
          <a:stretch>
            <a:fillRect/>
          </a:stretch>
        </p:blipFill>
        <p:spPr>
          <a:xfrm>
            <a:off x="1907704" y="476672"/>
            <a:ext cx="5533349" cy="3354733"/>
          </a:xfrm>
          <a:prstGeom prst="rect">
            <a:avLst/>
          </a:prstGeom>
        </p:spPr>
      </p:pic>
      <p:sp>
        <p:nvSpPr>
          <p:cNvPr id="5" name="Symbol zastępczy zawartości 2"/>
          <p:cNvSpPr>
            <a:spLocks noGrp="1"/>
          </p:cNvSpPr>
          <p:nvPr>
            <p:ph idx="1"/>
          </p:nvPr>
        </p:nvSpPr>
        <p:spPr>
          <a:xfrm>
            <a:off x="611560" y="4149080"/>
            <a:ext cx="8210848" cy="4525963"/>
          </a:xfrm>
        </p:spPr>
        <p:txBody>
          <a:bodyPr>
            <a:noAutofit/>
          </a:bodyPr>
          <a:lstStyle/>
          <a:p>
            <a:pPr marL="0" indent="0" algn="ctr">
              <a:buNone/>
            </a:pPr>
            <a:r>
              <a:rPr lang="en-US" sz="2400" dirty="0"/>
              <a:t>The </a:t>
            </a:r>
            <a:r>
              <a:rPr lang="en-US" sz="2400" dirty="0" err="1"/>
              <a:t>Poviat</a:t>
            </a:r>
            <a:r>
              <a:rPr lang="en-US" sz="2400" dirty="0"/>
              <a:t> Family Support Center in </a:t>
            </a:r>
            <a:r>
              <a:rPr lang="en-US" sz="2400" dirty="0" err="1"/>
              <a:t>Nowa</a:t>
            </a:r>
            <a:r>
              <a:rPr lang="en-US" sz="2400" dirty="0"/>
              <a:t> </a:t>
            </a:r>
            <a:r>
              <a:rPr lang="en-US" sz="2400" dirty="0" err="1"/>
              <a:t>Sól</a:t>
            </a:r>
            <a:r>
              <a:rPr lang="en-US" sz="2400" dirty="0"/>
              <a:t> is </a:t>
            </a:r>
            <a:r>
              <a:rPr lang="en-US" sz="2400" dirty="0" smtClean="0"/>
              <a:t>currently implementing </a:t>
            </a:r>
            <a:r>
              <a:rPr lang="en-US" sz="2400" dirty="0"/>
              <a:t>the </a:t>
            </a:r>
            <a:r>
              <a:rPr lang="en-US" sz="2400" dirty="0" smtClean="0"/>
              <a:t>project</a:t>
            </a:r>
            <a:r>
              <a:rPr lang="pl-PL" sz="2400" dirty="0" smtClean="0"/>
              <a:t> </a:t>
            </a:r>
            <a:r>
              <a:rPr lang="en-US" sz="2400" dirty="0" smtClean="0"/>
              <a:t>"I </a:t>
            </a:r>
            <a:r>
              <a:rPr lang="en-US" sz="2400" dirty="0"/>
              <a:t>respect - I don't hate." The project aims to increase accessibility and extend the offer of professional assistance to people at risk or experiencing online violence.</a:t>
            </a:r>
            <a:endParaRPr lang="pl-PL" sz="2400" dirty="0"/>
          </a:p>
        </p:txBody>
      </p:sp>
      <p:sp>
        <p:nvSpPr>
          <p:cNvPr id="6" name="Symbol zastępczy zawartości 2"/>
          <p:cNvSpPr txBox="1">
            <a:spLocks/>
          </p:cNvSpPr>
          <p:nvPr/>
        </p:nvSpPr>
        <p:spPr>
          <a:xfrm>
            <a:off x="323528" y="3933056"/>
            <a:ext cx="8229600" cy="4525963"/>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l-PL"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404664"/>
            <a:ext cx="8229600" cy="4525963"/>
          </a:xfrm>
        </p:spPr>
        <p:txBody>
          <a:bodyPr/>
          <a:lstStyle/>
          <a:p>
            <a:pPr marL="0" indent="0" algn="ctr">
              <a:buNone/>
            </a:pPr>
            <a:r>
              <a:rPr lang="en-US" dirty="0"/>
              <a:t>In 2018, the </a:t>
            </a:r>
            <a:r>
              <a:rPr lang="en-US" dirty="0" err="1"/>
              <a:t>Nowa</a:t>
            </a:r>
            <a:r>
              <a:rPr lang="en-US" dirty="0"/>
              <a:t> </a:t>
            </a:r>
            <a:r>
              <a:rPr lang="en-US" dirty="0" err="1"/>
              <a:t>Sól</a:t>
            </a:r>
            <a:r>
              <a:rPr lang="en-US" dirty="0"/>
              <a:t> library organized a meeting with the then president of </a:t>
            </a:r>
            <a:r>
              <a:rPr lang="en-US" dirty="0" err="1"/>
              <a:t>Nowa</a:t>
            </a:r>
            <a:r>
              <a:rPr lang="en-US" dirty="0"/>
              <a:t> </a:t>
            </a:r>
            <a:r>
              <a:rPr lang="en-US" dirty="0" err="1"/>
              <a:t>Sól</a:t>
            </a:r>
            <a:r>
              <a:rPr lang="en-US" dirty="0"/>
              <a:t>, </a:t>
            </a:r>
            <a:r>
              <a:rPr lang="en-US" dirty="0" err="1"/>
              <a:t>Wadim</a:t>
            </a:r>
            <a:r>
              <a:rPr lang="en-US" dirty="0"/>
              <a:t> </a:t>
            </a:r>
            <a:r>
              <a:rPr lang="en-US" dirty="0" err="1"/>
              <a:t>Tyszkiewicz</a:t>
            </a:r>
            <a:r>
              <a:rPr lang="en-US" dirty="0"/>
              <a:t>, </a:t>
            </a:r>
            <a:r>
              <a:rPr lang="en-US" dirty="0" smtClean="0"/>
              <a:t>on</a:t>
            </a:r>
            <a:r>
              <a:rPr lang="pl-PL" dirty="0" smtClean="0"/>
              <a:t> </a:t>
            </a:r>
            <a:r>
              <a:rPr lang="en-US" dirty="0" smtClean="0"/>
              <a:t>hate</a:t>
            </a:r>
            <a:r>
              <a:rPr lang="pl-PL" dirty="0" smtClean="0"/>
              <a:t> speech</a:t>
            </a:r>
            <a:r>
              <a:rPr lang="en-US" dirty="0" smtClean="0"/>
              <a:t>. </a:t>
            </a:r>
            <a:r>
              <a:rPr lang="en-US" dirty="0"/>
              <a:t>During the meeting, the topic of discrimination against foreigners and national minorities was raised. A similar meeting was held at the University of </a:t>
            </a:r>
            <a:r>
              <a:rPr lang="en-US" dirty="0" err="1"/>
              <a:t>Zielona</a:t>
            </a:r>
            <a:r>
              <a:rPr lang="en-US" dirty="0"/>
              <a:t> </a:t>
            </a:r>
            <a:r>
              <a:rPr lang="en-US" dirty="0" err="1"/>
              <a:t>Góra</a:t>
            </a:r>
            <a:r>
              <a:rPr lang="en-US" dirty="0"/>
              <a:t> and in several schools in </a:t>
            </a:r>
            <a:r>
              <a:rPr lang="en-US" dirty="0" err="1"/>
              <a:t>Nowa</a:t>
            </a:r>
            <a:r>
              <a:rPr lang="en-US" dirty="0"/>
              <a:t> </a:t>
            </a:r>
            <a:r>
              <a:rPr lang="en-US" dirty="0" err="1"/>
              <a:t>Sól</a:t>
            </a:r>
            <a:r>
              <a:rPr lang="en-US" dirty="0"/>
              <a:t>.</a:t>
            </a:r>
            <a:endParaRPr lang="pl-PL" dirty="0"/>
          </a:p>
        </p:txBody>
      </p:sp>
      <p:pic>
        <p:nvPicPr>
          <p:cNvPr id="5122" name="Picture 2" descr="Wadim Tyszkiewicz: Muszę być pewne granice wolności słowa"/>
          <p:cNvPicPr>
            <a:picLocks noChangeAspect="1" noChangeArrowheads="1"/>
          </p:cNvPicPr>
          <p:nvPr/>
        </p:nvPicPr>
        <p:blipFill>
          <a:blip r:embed="rId2" cstate="print"/>
          <a:srcRect/>
          <a:stretch>
            <a:fillRect/>
          </a:stretch>
        </p:blipFill>
        <p:spPr bwMode="auto">
          <a:xfrm>
            <a:off x="2987824" y="4640086"/>
            <a:ext cx="2808312" cy="196582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95536" y="2564904"/>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l-PL"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Prostokąt 1"/>
          <p:cNvSpPr/>
          <p:nvPr/>
        </p:nvSpPr>
        <p:spPr>
          <a:xfrm>
            <a:off x="683568" y="1268760"/>
            <a:ext cx="7427168" cy="1077218"/>
          </a:xfrm>
          <a:prstGeom prst="rect">
            <a:avLst/>
          </a:prstGeom>
        </p:spPr>
        <p:txBody>
          <a:bodyPr wrap="square">
            <a:spAutoFit/>
          </a:bodyPr>
          <a:lstStyle/>
          <a:p>
            <a:pPr algn="ctr"/>
            <a:r>
              <a:rPr lang="en-US" sz="3200" dirty="0"/>
              <a:t>Actions undertaken by the </a:t>
            </a:r>
            <a:endParaRPr lang="pl-PL" sz="3200" dirty="0" smtClean="0"/>
          </a:p>
          <a:p>
            <a:pPr algn="ctr"/>
            <a:r>
              <a:rPr lang="en-US" sz="3200" dirty="0" smtClean="0"/>
              <a:t>K.K</a:t>
            </a:r>
            <a:r>
              <a:rPr lang="en-US" sz="3200" dirty="0"/>
              <a:t>. </a:t>
            </a:r>
            <a:r>
              <a:rPr lang="en-US" sz="3200" dirty="0" err="1"/>
              <a:t>Baczyński</a:t>
            </a:r>
            <a:r>
              <a:rPr lang="en-US" sz="3200" dirty="0"/>
              <a:t> High School in </a:t>
            </a:r>
            <a:r>
              <a:rPr lang="en-US" sz="3200" dirty="0" err="1"/>
              <a:t>Nowa</a:t>
            </a:r>
            <a:r>
              <a:rPr lang="en-US" sz="3200" dirty="0"/>
              <a:t> </a:t>
            </a:r>
            <a:r>
              <a:rPr lang="en-US" sz="3200" dirty="0" err="1"/>
              <a:t>Sól</a:t>
            </a:r>
            <a:r>
              <a:rPr lang="en-US" sz="3200" dirty="0"/>
              <a:t>.</a:t>
            </a:r>
            <a:endParaRPr lang="ru-RU" sz="3200" dirty="0"/>
          </a:p>
        </p:txBody>
      </p:sp>
      <p:pic>
        <p:nvPicPr>
          <p:cNvPr id="5" name="Obraz 4" descr="cloud.jpg"/>
          <p:cNvPicPr>
            <a:picLocks noChangeAspect="1"/>
          </p:cNvPicPr>
          <p:nvPr/>
        </p:nvPicPr>
        <p:blipFill>
          <a:blip r:embed="rId2" cstate="print"/>
          <a:stretch>
            <a:fillRect/>
          </a:stretch>
        </p:blipFill>
        <p:spPr>
          <a:xfrm>
            <a:off x="3059832" y="2996952"/>
            <a:ext cx="2852454" cy="285245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971600" y="1268760"/>
            <a:ext cx="7128792" cy="769441"/>
          </a:xfrm>
          <a:prstGeom prst="rect">
            <a:avLst/>
          </a:prstGeom>
          <a:noFill/>
        </p:spPr>
        <p:txBody>
          <a:bodyPr wrap="square" rtlCol="0">
            <a:spAutoFit/>
          </a:bodyPr>
          <a:lstStyle/>
          <a:p>
            <a:pPr algn="ctr"/>
            <a:r>
              <a:rPr lang="pl-PL" sz="4400" dirty="0" err="1"/>
              <a:t>Regulations</a:t>
            </a:r>
            <a:r>
              <a:rPr lang="pl-PL" sz="4400" dirty="0"/>
              <a:t> in </a:t>
            </a:r>
            <a:r>
              <a:rPr lang="pl-PL" sz="4400" dirty="0" err="1"/>
              <a:t>Polish</a:t>
            </a:r>
            <a:r>
              <a:rPr lang="pl-PL" sz="4400" dirty="0"/>
              <a:t> Law</a:t>
            </a:r>
          </a:p>
        </p:txBody>
      </p:sp>
      <p:pic>
        <p:nvPicPr>
          <p:cNvPr id="5" name="Obraz 4" descr="pobrane (2).jpg"/>
          <p:cNvPicPr>
            <a:picLocks noChangeAspect="1"/>
          </p:cNvPicPr>
          <p:nvPr/>
        </p:nvPicPr>
        <p:blipFill>
          <a:blip r:embed="rId2" cstate="print"/>
          <a:stretch>
            <a:fillRect/>
          </a:stretch>
        </p:blipFill>
        <p:spPr>
          <a:xfrm>
            <a:off x="1691680" y="2852936"/>
            <a:ext cx="5834956" cy="291747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J5gGwHm-VgGv_rDM0yxij9bpWNSCeH_U9CRkBQevt-qqaMtUNjaBBiWJ9q7gHfUTm-2fZ0xtG5OFA3R20NsR4hpM2gSWIE376noQW02NcOihCHn6MiLWdTvVlYr0H09y_XTthg9fKUQkl390XLmIiIBIObk9vEeMoEnOLtYVnL88gzyS04vaekLxcrQRGyXf5zEVW9vGtcvQz_9HgfbllaWd9bHl9I3RAorsYAEYABxeC0x9VUqi7ihQgXAHIDD-LhXYULQAxUrf0pGVWwNHJFmsDndRp2m6tGrcRgLqhwSOtJ6repoI9xfu4VPZMh8SUu5XTcMqfGyBbMKdihuJ7g0sKnjlJMZdRs_PmXoLexzHkUxPiab3CQ0fYkrXdxBQF-TMAlidZhwyVrrh80aoF3Bt2WZ0iNMSciOngZseE280O2Om--iHZdBWwuBhDPPyMIlyzn9AjYRQluvy5gnCVXBmkupcg94tvE_JuadkgL4j7fDjpL9TQdwuPUEqLUlKeMxpPNQ-3rW5vWf62pRyAix6oLj7UUUffjEpMjLIsAgZbyVZKMHM7fKSFGrgxEtKBdHRrg0b-euXbkBxI3Uvt8vcDwAgsEioLVqcWVajfwp24PKhcsXDIjyzxunzNXcc1wLISdPJaQp0o4IS6gVZPQAuPQJPrZWpwLneheh27gNWnGvOFX9e88c=w522-h695-no"/>
          <p:cNvPicPr>
            <a:picLocks noChangeAspect="1" noChangeArrowheads="1"/>
          </p:cNvPicPr>
          <p:nvPr/>
        </p:nvPicPr>
        <p:blipFill>
          <a:blip r:embed="rId2" cstate="print"/>
          <a:srcRect/>
          <a:stretch>
            <a:fillRect/>
          </a:stretch>
        </p:blipFill>
        <p:spPr bwMode="auto">
          <a:xfrm>
            <a:off x="5364088" y="260648"/>
            <a:ext cx="3238598" cy="4320203"/>
          </a:xfrm>
          <a:prstGeom prst="rect">
            <a:avLst/>
          </a:prstGeom>
          <a:noFill/>
        </p:spPr>
      </p:pic>
      <p:pic>
        <p:nvPicPr>
          <p:cNvPr id="1028" name="Picture 4" descr="Obraz może zawierać: buty"/>
          <p:cNvPicPr>
            <a:picLocks noChangeAspect="1" noChangeArrowheads="1"/>
          </p:cNvPicPr>
          <p:nvPr/>
        </p:nvPicPr>
        <p:blipFill>
          <a:blip r:embed="rId3" cstate="print"/>
          <a:srcRect/>
          <a:stretch>
            <a:fillRect/>
          </a:stretch>
        </p:blipFill>
        <p:spPr bwMode="auto">
          <a:xfrm>
            <a:off x="2843808" y="4293096"/>
            <a:ext cx="2160240" cy="2160240"/>
          </a:xfrm>
          <a:prstGeom prst="rect">
            <a:avLst/>
          </a:prstGeom>
          <a:noFill/>
        </p:spPr>
      </p:pic>
      <p:sp>
        <p:nvSpPr>
          <p:cNvPr id="3" name="Symbol zastępczy zawartości 2"/>
          <p:cNvSpPr>
            <a:spLocks noGrp="1"/>
          </p:cNvSpPr>
          <p:nvPr>
            <p:ph idx="1"/>
          </p:nvPr>
        </p:nvSpPr>
        <p:spPr>
          <a:xfrm>
            <a:off x="395536" y="404664"/>
            <a:ext cx="4978896" cy="4525963"/>
          </a:xfrm>
        </p:spPr>
        <p:txBody>
          <a:bodyPr/>
          <a:lstStyle/>
          <a:p>
            <a:pPr marL="0" indent="0">
              <a:buNone/>
            </a:pPr>
            <a:r>
              <a:rPr lang="en-US" dirty="0"/>
              <a:t>In the current school year, the school took part in an action organized by the Orange Foundation, which consisted in the fact that people who were against the hate in the network wore orange laces.</a:t>
            </a:r>
            <a:endParaRPr lang="pl-P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04664"/>
            <a:ext cx="8229600" cy="4525963"/>
          </a:xfrm>
        </p:spPr>
        <p:txBody>
          <a:bodyPr/>
          <a:lstStyle/>
          <a:p>
            <a:pPr marL="0" indent="0" algn="ctr">
              <a:buNone/>
            </a:pPr>
            <a:r>
              <a:rPr lang="en-US" dirty="0"/>
              <a:t>Lessons and programs to prevent discrimination and hatred among young people are implemented as part of the lesson with the class teacher and school </a:t>
            </a:r>
            <a:r>
              <a:rPr lang="pl-PL" dirty="0" err="1" smtClean="0"/>
              <a:t>counselor</a:t>
            </a:r>
            <a:r>
              <a:rPr lang="en-US" dirty="0" smtClean="0"/>
              <a:t>.</a:t>
            </a:r>
            <a:endParaRPr lang="pl-PL" dirty="0" smtClean="0"/>
          </a:p>
          <a:p>
            <a:pPr marL="0" indent="0" algn="ctr">
              <a:buNone/>
            </a:pPr>
            <a:r>
              <a:rPr lang="en-US" dirty="0"/>
              <a:t>As part of cooperation with local judges, meetings are organized regarding discrimination and legal consequences of hatred and online aggression.</a:t>
            </a:r>
            <a:endParaRPr lang="pl-PL" dirty="0" smtClean="0"/>
          </a:p>
        </p:txBody>
      </p:sp>
      <p:sp>
        <p:nvSpPr>
          <p:cNvPr id="33794" name="AutoShape 2" descr="Znalezione obrazy dla zapytania: sprawidliwość"/>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3796" name="AutoShape 4" descr="Znalezione obrazy dla zapytania: sprawidliwość"/>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3798" name="AutoShape 6" descr="Znalezione obrazy dla zapytania: sprawidliwość"/>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3800" name="Picture 8" descr="Znalezione obrazy dla zapytania: sprawidliwość"/>
          <p:cNvPicPr>
            <a:picLocks noChangeAspect="1" noChangeArrowheads="1"/>
          </p:cNvPicPr>
          <p:nvPr/>
        </p:nvPicPr>
        <p:blipFill>
          <a:blip r:embed="rId2" cstate="print"/>
          <a:srcRect/>
          <a:stretch>
            <a:fillRect/>
          </a:stretch>
        </p:blipFill>
        <p:spPr bwMode="auto">
          <a:xfrm>
            <a:off x="3059832" y="4653136"/>
            <a:ext cx="2724150" cy="16764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04664"/>
            <a:ext cx="8229600" cy="5073427"/>
          </a:xfrm>
        </p:spPr>
        <p:txBody>
          <a:bodyPr>
            <a:normAutofit/>
          </a:bodyPr>
          <a:lstStyle/>
          <a:p>
            <a:pPr marL="0" indent="0" algn="ctr">
              <a:buNone/>
            </a:pPr>
            <a:r>
              <a:rPr lang="en-US" dirty="0"/>
              <a:t>To prevent discrimination against people with intellectual disabilities, the school volunteers conduct sports activities for students with disabilities. Classes are conducted by students of our </a:t>
            </a:r>
            <a:r>
              <a:rPr lang="en-US" dirty="0" smtClean="0"/>
              <a:t>school </a:t>
            </a:r>
            <a:r>
              <a:rPr lang="en-US" dirty="0"/>
              <a:t>under the supervision of a teacher.</a:t>
            </a:r>
            <a:endParaRPr lang="pl-PL" dirty="0"/>
          </a:p>
        </p:txBody>
      </p:sp>
      <p:pic>
        <p:nvPicPr>
          <p:cNvPr id="4" name="Obraz 3" descr="86977932_3516995471709191_7610357121351155712_o.jpg"/>
          <p:cNvPicPr>
            <a:picLocks noChangeAspect="1"/>
          </p:cNvPicPr>
          <p:nvPr/>
        </p:nvPicPr>
        <p:blipFill>
          <a:blip r:embed="rId2" cstate="print"/>
          <a:stretch>
            <a:fillRect/>
          </a:stretch>
        </p:blipFill>
        <p:spPr>
          <a:xfrm>
            <a:off x="2771800" y="3140968"/>
            <a:ext cx="4224469" cy="316835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1052736"/>
            <a:ext cx="8229600" cy="4525963"/>
          </a:xfrm>
        </p:spPr>
        <p:txBody>
          <a:bodyPr/>
          <a:lstStyle/>
          <a:p>
            <a:pPr marL="0" indent="0" algn="ctr">
              <a:buNone/>
            </a:pPr>
            <a:r>
              <a:rPr lang="en-US" dirty="0"/>
              <a:t>As part of cooperation with a special school, we organize various actions that involve young people in helping and cooperating with people with disabilities. Every year, we are the co-organizers of the  so called </a:t>
            </a:r>
            <a:r>
              <a:rPr lang="pl-PL" dirty="0" smtClean="0"/>
              <a:t>„</a:t>
            </a:r>
            <a:r>
              <a:rPr lang="en-US" dirty="0" smtClean="0"/>
              <a:t> Olympics</a:t>
            </a:r>
            <a:r>
              <a:rPr lang="pl-PL" dirty="0" smtClean="0"/>
              <a:t> of Joy”</a:t>
            </a:r>
            <a:r>
              <a:rPr lang="en-US" dirty="0" smtClean="0"/>
              <a:t> </a:t>
            </a:r>
            <a:r>
              <a:rPr lang="en-US" dirty="0"/>
              <a:t>for the students from a </a:t>
            </a:r>
            <a:r>
              <a:rPr lang="en-US" dirty="0" err="1"/>
              <a:t>Nowa</a:t>
            </a:r>
            <a:r>
              <a:rPr lang="en-US" dirty="0"/>
              <a:t> </a:t>
            </a:r>
            <a:r>
              <a:rPr lang="en-US" dirty="0" err="1"/>
              <a:t>Sól</a:t>
            </a:r>
            <a:r>
              <a:rPr lang="en-US" dirty="0"/>
              <a:t> special school which provides occupational therapy workshops.</a:t>
            </a:r>
            <a:endParaRPr lang="pl-P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96752"/>
            <a:ext cx="8229600" cy="1143000"/>
          </a:xfrm>
        </p:spPr>
        <p:txBody>
          <a:bodyPr>
            <a:normAutofit fontScale="90000"/>
          </a:bodyPr>
          <a:lstStyle/>
          <a:p>
            <a:r>
              <a:rPr lang="pl-PL" dirty="0" err="1" smtClean="0"/>
              <a:t>Manifesting</a:t>
            </a:r>
            <a:r>
              <a:rPr lang="pl-PL" dirty="0" smtClean="0"/>
              <a:t> </a:t>
            </a:r>
            <a:r>
              <a:rPr lang="pl-PL" dirty="0" err="1" smtClean="0"/>
              <a:t>discrimination</a:t>
            </a:r>
            <a:r>
              <a:rPr lang="pl-PL" dirty="0" smtClean="0"/>
              <a:t> </a:t>
            </a:r>
            <a:r>
              <a:rPr lang="pl-PL" dirty="0" err="1" smtClean="0"/>
              <a:t>in</a:t>
            </a:r>
            <a:r>
              <a:rPr lang="pl-PL" dirty="0" smtClean="0"/>
              <a:t> Poland</a:t>
            </a:r>
            <a:endParaRPr lang="pl-PL" dirty="0"/>
          </a:p>
        </p:txBody>
      </p:sp>
      <p:pic>
        <p:nvPicPr>
          <p:cNvPr id="4" name="Obraz 3" descr="images5.jpg"/>
          <p:cNvPicPr>
            <a:picLocks noChangeAspect="1"/>
          </p:cNvPicPr>
          <p:nvPr/>
        </p:nvPicPr>
        <p:blipFill>
          <a:blip r:embed="rId2" cstate="print"/>
          <a:stretch>
            <a:fillRect/>
          </a:stretch>
        </p:blipFill>
        <p:spPr>
          <a:xfrm>
            <a:off x="1907704" y="2780928"/>
            <a:ext cx="5432957" cy="303234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268760"/>
            <a:ext cx="8229600" cy="4525963"/>
          </a:xfrm>
        </p:spPr>
        <p:txBody>
          <a:bodyPr/>
          <a:lstStyle/>
          <a:p>
            <a:pPr marL="0" indent="0" algn="ctr">
              <a:buNone/>
            </a:pPr>
            <a:r>
              <a:rPr lang="en-US" dirty="0"/>
              <a:t>On March </a:t>
            </a:r>
            <a:r>
              <a:rPr lang="en-US" dirty="0" smtClean="0"/>
              <a:t>21</a:t>
            </a:r>
            <a:r>
              <a:rPr lang="pl-PL" dirty="0" err="1" smtClean="0"/>
              <a:t>st</a:t>
            </a:r>
            <a:r>
              <a:rPr lang="en-US" dirty="0" smtClean="0"/>
              <a:t>, </a:t>
            </a:r>
            <a:r>
              <a:rPr lang="en-US" dirty="0"/>
              <a:t>we celebrate the World Day against Racial Discrimination established by the United Nations in 1966</a:t>
            </a:r>
            <a:r>
              <a:rPr lang="en-US" dirty="0" smtClean="0"/>
              <a:t>.</a:t>
            </a:r>
            <a:endParaRPr lang="pl-PL" dirty="0" smtClean="0"/>
          </a:p>
          <a:p>
            <a:pPr marL="0" indent="0" algn="ctr">
              <a:buNone/>
            </a:pPr>
            <a:r>
              <a:rPr lang="en-US" dirty="0"/>
              <a:t>On this occasion anti-racist demonstrations take place all over the world, in Poland the largest is held every year in Warsaw.</a:t>
            </a:r>
            <a:endParaRPr lang="pl-PL"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64704"/>
            <a:ext cx="8229600" cy="5361459"/>
          </a:xfrm>
        </p:spPr>
        <p:txBody>
          <a:bodyPr>
            <a:normAutofit fontScale="92500" lnSpcReduction="10000"/>
          </a:bodyPr>
          <a:lstStyle/>
          <a:p>
            <a:pPr>
              <a:buFontTx/>
              <a:buChar char="-"/>
            </a:pPr>
            <a:r>
              <a:rPr lang="en-US" dirty="0"/>
              <a:t> Parades and equality marches against legal and social </a:t>
            </a:r>
            <a:r>
              <a:rPr lang="en-US" dirty="0" smtClean="0"/>
              <a:t>discrimination</a:t>
            </a:r>
            <a:r>
              <a:rPr lang="en-US" dirty="0"/>
              <a:t>, paying attention to the rights of minority </a:t>
            </a:r>
            <a:r>
              <a:rPr lang="pl-PL" dirty="0" smtClean="0"/>
              <a:t>   </a:t>
            </a:r>
            <a:r>
              <a:rPr lang="en-US" dirty="0" smtClean="0"/>
              <a:t>groups</a:t>
            </a:r>
            <a:r>
              <a:rPr lang="en-US" dirty="0"/>
              <a:t>, </a:t>
            </a:r>
            <a:r>
              <a:rPr lang="en-US" dirty="0" smtClean="0"/>
              <a:t>promoting </a:t>
            </a:r>
            <a:r>
              <a:rPr lang="en-US" dirty="0"/>
              <a:t>social acceptance, celebration of minority pride, </a:t>
            </a:r>
            <a:r>
              <a:rPr lang="en-US" dirty="0" smtClean="0"/>
              <a:t>especially </a:t>
            </a:r>
            <a:r>
              <a:rPr lang="en-US" dirty="0"/>
              <a:t>sexual minorities - lesbian, gay, bisexual, transgender and </a:t>
            </a:r>
            <a:r>
              <a:rPr lang="en-US" dirty="0" smtClean="0"/>
              <a:t> </a:t>
            </a:r>
            <a:r>
              <a:rPr lang="en-US" dirty="0"/>
              <a:t>queer </a:t>
            </a:r>
          </a:p>
          <a:p>
            <a:pPr>
              <a:buFontTx/>
              <a:buChar char="-"/>
            </a:pPr>
            <a:r>
              <a:rPr lang="en-US" dirty="0"/>
              <a:t>Marches against intolerance and racial discrimination</a:t>
            </a:r>
          </a:p>
          <a:p>
            <a:pPr>
              <a:buFontTx/>
              <a:buChar char="-"/>
            </a:pPr>
            <a:r>
              <a:rPr lang="en-US" dirty="0"/>
              <a:t>Men's marches against discrimination of men in Poland</a:t>
            </a:r>
          </a:p>
          <a:p>
            <a:pPr>
              <a:buFontTx/>
              <a:buChar char="-"/>
            </a:pPr>
            <a:r>
              <a:rPr lang="en-US" dirty="0"/>
              <a:t>Marches against religious intolerance</a:t>
            </a:r>
            <a:endParaRPr lang="pl-PL"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Where to look for help in Poland?</a:t>
            </a:r>
            <a:endParaRPr lang="pl-PL" dirty="0"/>
          </a:p>
        </p:txBody>
      </p:sp>
      <p:sp>
        <p:nvSpPr>
          <p:cNvPr id="3" name="Symbol zastępczy zawartości 2"/>
          <p:cNvSpPr>
            <a:spLocks noGrp="1"/>
          </p:cNvSpPr>
          <p:nvPr>
            <p:ph idx="1"/>
          </p:nvPr>
        </p:nvSpPr>
        <p:spPr/>
        <p:txBody>
          <a:bodyPr>
            <a:normAutofit/>
          </a:bodyPr>
          <a:lstStyle/>
          <a:p>
            <a:pPr>
              <a:buFontTx/>
              <a:buChar char="-"/>
            </a:pPr>
            <a:r>
              <a:rPr lang="pl-PL" dirty="0" err="1"/>
              <a:t>Counselor</a:t>
            </a:r>
            <a:r>
              <a:rPr lang="pl-PL" dirty="0"/>
              <a:t> </a:t>
            </a:r>
            <a:r>
              <a:rPr lang="pl-PL" dirty="0" err="1"/>
              <a:t>or</a:t>
            </a:r>
            <a:r>
              <a:rPr lang="pl-PL" dirty="0"/>
              <a:t> </a:t>
            </a:r>
            <a:r>
              <a:rPr lang="pl-PL" dirty="0" err="1"/>
              <a:t>school</a:t>
            </a:r>
            <a:r>
              <a:rPr lang="pl-PL" dirty="0"/>
              <a:t> </a:t>
            </a:r>
            <a:r>
              <a:rPr lang="pl-PL" dirty="0" err="1"/>
              <a:t>psychologist</a:t>
            </a:r>
            <a:endParaRPr lang="pl-PL" dirty="0"/>
          </a:p>
          <a:p>
            <a:pPr>
              <a:buFontTx/>
              <a:buChar char="-"/>
            </a:pPr>
            <a:r>
              <a:rPr lang="pl-PL" dirty="0" err="1"/>
              <a:t>Pedagogue</a:t>
            </a:r>
            <a:r>
              <a:rPr lang="pl-PL" dirty="0"/>
              <a:t> </a:t>
            </a:r>
            <a:r>
              <a:rPr lang="pl-PL" dirty="0" err="1"/>
              <a:t>or</a:t>
            </a:r>
            <a:r>
              <a:rPr lang="pl-PL" dirty="0"/>
              <a:t> </a:t>
            </a:r>
            <a:r>
              <a:rPr lang="pl-PL" dirty="0" err="1"/>
              <a:t>psychologist</a:t>
            </a:r>
            <a:r>
              <a:rPr lang="pl-PL" dirty="0"/>
              <a:t> </a:t>
            </a:r>
            <a:r>
              <a:rPr lang="pl-PL" dirty="0" smtClean="0"/>
              <a:t>in </a:t>
            </a:r>
            <a:r>
              <a:rPr lang="pl-PL" dirty="0"/>
              <a:t>the </a:t>
            </a:r>
            <a:r>
              <a:rPr lang="pl-PL" dirty="0" err="1"/>
              <a:t>Psychological</a:t>
            </a:r>
            <a:r>
              <a:rPr lang="pl-PL" dirty="0"/>
              <a:t> and </a:t>
            </a:r>
            <a:r>
              <a:rPr lang="pl-PL" dirty="0" err="1"/>
              <a:t>Pedagogical</a:t>
            </a:r>
            <a:r>
              <a:rPr lang="pl-PL" dirty="0"/>
              <a:t> </a:t>
            </a:r>
            <a:r>
              <a:rPr lang="pl-PL" dirty="0" err="1"/>
              <a:t>Counseling</a:t>
            </a:r>
            <a:r>
              <a:rPr lang="pl-PL" dirty="0"/>
              <a:t> Center </a:t>
            </a:r>
            <a:r>
              <a:rPr lang="pl-PL" dirty="0" err="1"/>
              <a:t>or</a:t>
            </a:r>
            <a:r>
              <a:rPr lang="pl-PL" dirty="0"/>
              <a:t> </a:t>
            </a:r>
            <a:r>
              <a:rPr lang="pl-PL" dirty="0" err="1"/>
              <a:t>Poviat</a:t>
            </a:r>
            <a:r>
              <a:rPr lang="pl-PL" dirty="0"/>
              <a:t> Family </a:t>
            </a:r>
            <a:r>
              <a:rPr lang="pl-PL" dirty="0" err="1"/>
              <a:t>Support</a:t>
            </a:r>
            <a:r>
              <a:rPr lang="pl-PL" dirty="0"/>
              <a:t> Center</a:t>
            </a:r>
          </a:p>
          <a:p>
            <a:pPr>
              <a:buFontTx/>
              <a:buChar char="-"/>
            </a:pPr>
            <a:r>
              <a:rPr lang="pl-PL" dirty="0"/>
              <a:t>Ombudsman of </a:t>
            </a:r>
            <a:r>
              <a:rPr lang="pl-PL" dirty="0" err="1"/>
              <a:t>Civil</a:t>
            </a:r>
            <a:r>
              <a:rPr lang="pl-PL" dirty="0"/>
              <a:t> </a:t>
            </a:r>
            <a:r>
              <a:rPr lang="pl-PL" dirty="0" err="1"/>
              <a:t>Rights</a:t>
            </a:r>
            <a:endParaRPr lang="pl-PL" dirty="0"/>
          </a:p>
          <a:p>
            <a:pPr>
              <a:buFontTx/>
              <a:buChar char="-"/>
            </a:pPr>
            <a:r>
              <a:rPr lang="pl-PL" dirty="0" err="1"/>
              <a:t>Local</a:t>
            </a:r>
            <a:r>
              <a:rPr lang="pl-PL" dirty="0"/>
              <a:t> </a:t>
            </a:r>
            <a:r>
              <a:rPr lang="pl-PL" dirty="0" err="1"/>
              <a:t>government</a:t>
            </a:r>
            <a:r>
              <a:rPr lang="pl-PL" dirty="0"/>
              <a:t> </a:t>
            </a:r>
            <a:r>
              <a:rPr lang="pl-PL" dirty="0" err="1"/>
              <a:t>organizations</a:t>
            </a:r>
            <a:r>
              <a:rPr lang="pl-PL" dirty="0"/>
              <a:t> </a:t>
            </a:r>
            <a:r>
              <a:rPr lang="pl-PL" dirty="0" err="1"/>
              <a:t>operating</a:t>
            </a:r>
            <a:r>
              <a:rPr lang="pl-PL" dirty="0"/>
              <a:t> </a:t>
            </a:r>
            <a:r>
              <a:rPr lang="pl-PL" dirty="0" err="1"/>
              <a:t>at</a:t>
            </a:r>
            <a:r>
              <a:rPr lang="pl-PL" dirty="0"/>
              <a:t> </a:t>
            </a:r>
            <a:r>
              <a:rPr lang="pl-PL" dirty="0" err="1"/>
              <a:t>offices</a:t>
            </a:r>
            <a:r>
              <a:rPr lang="pl-PL" dirty="0"/>
              <a:t> in </a:t>
            </a:r>
            <a:r>
              <a:rPr lang="pl-PL" dirty="0" err="1"/>
              <a:t>large</a:t>
            </a:r>
            <a:r>
              <a:rPr lang="pl-PL" dirty="0"/>
              <a:t> </a:t>
            </a:r>
            <a:r>
              <a:rPr lang="pl-PL" dirty="0" err="1"/>
              <a:t>cities</a:t>
            </a:r>
            <a:r>
              <a:rPr lang="pl-PL" dirty="0"/>
              <a:t>, </a:t>
            </a:r>
            <a:r>
              <a:rPr lang="pl-PL" dirty="0" err="1"/>
              <a:t>e.g</a:t>
            </a:r>
            <a:r>
              <a:rPr lang="pl-PL" dirty="0"/>
              <a:t>. Gdańsk Centre of </a:t>
            </a:r>
            <a:r>
              <a:rPr lang="pl-PL" dirty="0" err="1"/>
              <a:t>Equal</a:t>
            </a:r>
            <a:r>
              <a:rPr lang="pl-PL" dirty="0"/>
              <a:t> </a:t>
            </a:r>
            <a:r>
              <a:rPr lang="pl-PL" dirty="0" err="1"/>
              <a:t>Treatment</a:t>
            </a:r>
            <a:r>
              <a:rPr lang="pl-PL" dirty="0"/>
              <a:t>, </a:t>
            </a:r>
            <a:r>
              <a:rPr lang="pl-PL" dirty="0" err="1"/>
              <a:t>Multicultural</a:t>
            </a:r>
            <a:r>
              <a:rPr lang="pl-PL" dirty="0"/>
              <a:t> </a:t>
            </a:r>
            <a:r>
              <a:rPr lang="pl-PL" dirty="0" err="1" smtClean="0"/>
              <a:t>Wroclaw</a:t>
            </a:r>
            <a:endParaRPr lang="pl-PL"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90473976-hands-giving-the-five-vector-illustration-design.jpg"/>
          <p:cNvPicPr>
            <a:picLocks noChangeAspect="1"/>
          </p:cNvPicPr>
          <p:nvPr/>
        </p:nvPicPr>
        <p:blipFill>
          <a:blip r:embed="rId2" cstate="print"/>
          <a:stretch>
            <a:fillRect/>
          </a:stretch>
        </p:blipFill>
        <p:spPr>
          <a:xfrm>
            <a:off x="2627784" y="3245024"/>
            <a:ext cx="3612976" cy="3612976"/>
          </a:xfrm>
          <a:prstGeom prst="rect">
            <a:avLst/>
          </a:prstGeom>
        </p:spPr>
      </p:pic>
      <p:sp>
        <p:nvSpPr>
          <p:cNvPr id="2" name="Tytuł 1"/>
          <p:cNvSpPr>
            <a:spLocks noGrp="1"/>
          </p:cNvSpPr>
          <p:nvPr>
            <p:ph type="title"/>
          </p:nvPr>
        </p:nvSpPr>
        <p:spPr/>
        <p:txBody>
          <a:bodyPr>
            <a:normAutofit fontScale="90000"/>
          </a:bodyPr>
          <a:lstStyle/>
          <a:p>
            <a:r>
              <a:rPr lang="en-US" dirty="0"/>
              <a:t>Depending on the type of the experienced discrimination </a:t>
            </a:r>
            <a:endParaRPr lang="pl-PL" dirty="0"/>
          </a:p>
        </p:txBody>
      </p:sp>
      <p:sp>
        <p:nvSpPr>
          <p:cNvPr id="3" name="Symbol zastępczy zawartości 2"/>
          <p:cNvSpPr>
            <a:spLocks noGrp="1"/>
          </p:cNvSpPr>
          <p:nvPr>
            <p:ph idx="1"/>
          </p:nvPr>
        </p:nvSpPr>
        <p:spPr/>
        <p:txBody>
          <a:bodyPr>
            <a:normAutofit/>
          </a:bodyPr>
          <a:lstStyle/>
          <a:p>
            <a:pPr>
              <a:buNone/>
            </a:pPr>
            <a:r>
              <a:rPr lang="pl-PL" dirty="0" smtClean="0"/>
              <a:t>- </a:t>
            </a:r>
            <a:r>
              <a:rPr lang="en-US" dirty="0" smtClean="0"/>
              <a:t>National </a:t>
            </a:r>
            <a:r>
              <a:rPr lang="en-US" dirty="0" err="1"/>
              <a:t>Labour</a:t>
            </a:r>
            <a:r>
              <a:rPr lang="en-US" dirty="0"/>
              <a:t> Inspectorate</a:t>
            </a:r>
          </a:p>
          <a:p>
            <a:pPr marL="263525" indent="-263525">
              <a:buFontTx/>
              <a:buChar char="-"/>
            </a:pPr>
            <a:r>
              <a:rPr lang="en-US" dirty="0" smtClean="0"/>
              <a:t>General </a:t>
            </a:r>
            <a:r>
              <a:rPr lang="en-US" dirty="0"/>
              <a:t>Inspectorate for Personal </a:t>
            </a:r>
            <a:r>
              <a:rPr lang="en-US" dirty="0" smtClean="0"/>
              <a:t>Data</a:t>
            </a:r>
            <a:r>
              <a:rPr lang="pl-PL" dirty="0" smtClean="0"/>
              <a:t> </a:t>
            </a:r>
            <a:r>
              <a:rPr lang="en-US" dirty="0" smtClean="0"/>
              <a:t>Protection</a:t>
            </a:r>
            <a:endParaRPr lang="pl-PL" dirty="0" smtClean="0"/>
          </a:p>
          <a:p>
            <a:pPr marL="263525" indent="-263525">
              <a:buFontTx/>
              <a:buChar char="-"/>
            </a:pPr>
            <a:r>
              <a:rPr lang="pl-PL" dirty="0" err="1" smtClean="0"/>
              <a:t>Local</a:t>
            </a:r>
            <a:r>
              <a:rPr lang="pl-PL" dirty="0" smtClean="0"/>
              <a:t> </a:t>
            </a:r>
            <a:r>
              <a:rPr lang="pl-PL" dirty="0" err="1" smtClean="0"/>
              <a:t>NGOs</a:t>
            </a:r>
            <a:r>
              <a:rPr lang="pl-PL" dirty="0" smtClean="0"/>
              <a:t> </a:t>
            </a:r>
            <a:r>
              <a:rPr lang="pl-PL" dirty="0" err="1" smtClean="0"/>
              <a:t>supporting</a:t>
            </a:r>
            <a:r>
              <a:rPr lang="pl-PL" dirty="0" smtClean="0"/>
              <a:t> </a:t>
            </a:r>
            <a:r>
              <a:rPr lang="pl-PL" dirty="0" err="1" smtClean="0"/>
              <a:t>discriminated</a:t>
            </a:r>
            <a:r>
              <a:rPr lang="pl-PL" dirty="0" smtClean="0"/>
              <a:t> </a:t>
            </a:r>
            <a:r>
              <a:rPr lang="pl-PL" dirty="0" err="1" smtClean="0"/>
              <a:t>persons</a:t>
            </a:r>
            <a:endParaRPr lang="pl-PL" dirty="0" smtClean="0"/>
          </a:p>
          <a:p>
            <a:pPr marL="263525" indent="-263525">
              <a:buFontTx/>
              <a:buChar char="-"/>
            </a:pPr>
            <a:endParaRPr lang="pl-PL"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dtytuł 2"/>
          <p:cNvSpPr txBox="1">
            <a:spLocks/>
          </p:cNvSpPr>
          <p:nvPr/>
        </p:nvSpPr>
        <p:spPr>
          <a:xfrm>
            <a:off x="683568" y="1556792"/>
            <a:ext cx="7848872" cy="4514056"/>
          </a:xfrm>
          <a:prstGeom prst="rect">
            <a:avLst/>
          </a:prstGeom>
        </p:spPr>
        <p:txBody>
          <a:bodyPr>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publication was created as a result of a project implemented with the financial support of the European Commission under the Erasmus + program</a:t>
            </a:r>
            <a:r>
              <a:rPr kumimoji="0" lang="pl-PL" sz="3200" b="0" i="0" u="none" strike="noStrike" kern="1200" cap="none" spc="0" normalizeH="0" baseline="0" noProof="0" dirty="0" smtClean="0">
                <a:ln>
                  <a:noFill/>
                </a:ln>
                <a:solidFill>
                  <a:schemeClr val="tx1"/>
                </a:solidFill>
                <a:effectLst/>
                <a:uLnTx/>
                <a:uFillTx/>
                <a:latin typeface="+mn-lt"/>
                <a:ea typeface="+mn-ea"/>
                <a:cs typeface="+mn-cs"/>
              </a:rPr>
              <a:t>. </a:t>
            </a:r>
            <a:br>
              <a:rPr kumimoji="0" lang="pl-PL"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publication reflects only the author's position. Neither the European Commission nor the National Agency are responsible for the content contained therein nor for the use of the information contained therein.</a:t>
            </a:r>
            <a:endParaRPr kumimoji="0" lang="pl-PL"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Obraz 7" descr="logo.jpg"/>
          <p:cNvPicPr>
            <a:picLocks noChangeAspect="1"/>
          </p:cNvPicPr>
          <p:nvPr/>
        </p:nvPicPr>
        <p:blipFill>
          <a:blip r:embed="rId2" cstate="print"/>
          <a:stretch>
            <a:fillRect/>
          </a:stretch>
        </p:blipFill>
        <p:spPr>
          <a:xfrm>
            <a:off x="7375739" y="260648"/>
            <a:ext cx="1080006" cy="1080120"/>
          </a:xfrm>
          <a:prstGeom prst="rect">
            <a:avLst/>
          </a:prstGeom>
        </p:spPr>
      </p:pic>
      <p:pic>
        <p:nvPicPr>
          <p:cNvPr id="9" name="Obraz 8" descr="max300x100trifxb8238cc1de00c569_EU_flag-Erasmus_vect_POS1.jpg"/>
          <p:cNvPicPr>
            <a:picLocks noChangeAspect="1"/>
          </p:cNvPicPr>
          <p:nvPr/>
        </p:nvPicPr>
        <p:blipFill>
          <a:blip r:embed="rId3" cstate="print"/>
          <a:stretch>
            <a:fillRect/>
          </a:stretch>
        </p:blipFill>
        <p:spPr>
          <a:xfrm>
            <a:off x="195728" y="228107"/>
            <a:ext cx="2592000" cy="7344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20688"/>
            <a:ext cx="8229600" cy="5505475"/>
          </a:xfrm>
        </p:spPr>
        <p:txBody>
          <a:bodyPr>
            <a:normAutofit/>
          </a:bodyPr>
          <a:lstStyle/>
          <a:p>
            <a:pPr marL="0" indent="0" algn="ctr">
              <a:buNone/>
            </a:pPr>
            <a:endParaRPr lang="pl-PL" dirty="0" smtClean="0"/>
          </a:p>
          <a:p>
            <a:pPr marL="0" indent="0" algn="ctr">
              <a:buNone/>
            </a:pPr>
            <a:r>
              <a:rPr lang="en-US" dirty="0" smtClean="0"/>
              <a:t>DISCRIMINATION</a:t>
            </a:r>
            <a:endParaRPr lang="pl-PL" dirty="0" smtClean="0"/>
          </a:p>
          <a:p>
            <a:pPr marL="0" indent="0" algn="ctr">
              <a:buNone/>
            </a:pPr>
            <a:endParaRPr lang="en-US" dirty="0"/>
          </a:p>
          <a:p>
            <a:pPr marL="0" indent="0" algn="ctr">
              <a:buNone/>
            </a:pPr>
            <a:r>
              <a:rPr lang="en-US" dirty="0"/>
              <a:t>It is a situation in which a person is treated less </a:t>
            </a:r>
            <a:r>
              <a:rPr lang="en-US" dirty="0" err="1" smtClean="0"/>
              <a:t>favo</a:t>
            </a:r>
            <a:r>
              <a:rPr lang="pl-PL" dirty="0" smtClean="0"/>
              <a:t>u</a:t>
            </a:r>
            <a:r>
              <a:rPr lang="en-US" dirty="0" err="1" smtClean="0"/>
              <a:t>rably</a:t>
            </a:r>
            <a:r>
              <a:rPr lang="en-US" dirty="0" smtClean="0"/>
              <a:t> </a:t>
            </a:r>
            <a:r>
              <a:rPr lang="en-US" dirty="0"/>
              <a:t>than a person in a comparable situation due to </a:t>
            </a:r>
            <a:r>
              <a:rPr lang="pl-PL" dirty="0" err="1" smtClean="0"/>
              <a:t>his</a:t>
            </a:r>
            <a:r>
              <a:rPr lang="en-US" dirty="0" smtClean="0"/>
              <a:t> </a:t>
            </a:r>
            <a:r>
              <a:rPr lang="en-US" dirty="0"/>
              <a:t>gender, race, ethnicity, nationality, religion, </a:t>
            </a:r>
            <a:r>
              <a:rPr lang="pl-PL" dirty="0" err="1" smtClean="0"/>
              <a:t>faith</a:t>
            </a:r>
            <a:r>
              <a:rPr lang="en-US" dirty="0" smtClean="0"/>
              <a:t>, </a:t>
            </a:r>
            <a:r>
              <a:rPr lang="pl-PL" dirty="0" err="1" smtClean="0"/>
              <a:t>views</a:t>
            </a:r>
            <a:r>
              <a:rPr lang="en-US" dirty="0" smtClean="0"/>
              <a:t>, </a:t>
            </a:r>
            <a:r>
              <a:rPr lang="en-US" dirty="0"/>
              <a:t>disability, age or sexual orientation.</a:t>
            </a:r>
            <a:endParaRPr lang="pl-P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64704"/>
            <a:ext cx="8229600" cy="5361459"/>
          </a:xfrm>
        </p:spPr>
        <p:txBody>
          <a:bodyPr>
            <a:normAutofit fontScale="92500" lnSpcReduction="10000"/>
          </a:bodyPr>
          <a:lstStyle/>
          <a:p>
            <a:pPr marL="0" indent="0" algn="just">
              <a:buNone/>
            </a:pPr>
            <a:r>
              <a:rPr lang="en-US" dirty="0" smtClean="0"/>
              <a:t>The Constitution </a:t>
            </a:r>
            <a:r>
              <a:rPr lang="en-US" dirty="0"/>
              <a:t>of Poland in art. 32 provides that everyone is equal before the law </a:t>
            </a:r>
            <a:r>
              <a:rPr lang="en-US" dirty="0" smtClean="0"/>
              <a:t>an</a:t>
            </a:r>
            <a:r>
              <a:rPr lang="pl-PL" dirty="0" smtClean="0"/>
              <a:t>d</a:t>
            </a:r>
            <a:r>
              <a:rPr lang="en-US" dirty="0" smtClean="0"/>
              <a:t> ha</a:t>
            </a:r>
            <a:r>
              <a:rPr lang="pl-PL" dirty="0" smtClean="0"/>
              <a:t>s</a:t>
            </a:r>
            <a:r>
              <a:rPr lang="en-US" dirty="0" smtClean="0"/>
              <a:t> </a:t>
            </a:r>
            <a:r>
              <a:rPr lang="en-US" dirty="0"/>
              <a:t>the right to equal treatment by public authorities (paragraph 1). No one may be </a:t>
            </a:r>
            <a:r>
              <a:rPr lang="en-US" dirty="0" smtClean="0"/>
              <a:t>discriminated </a:t>
            </a:r>
            <a:r>
              <a:rPr lang="en-US" dirty="0"/>
              <a:t>in political, social or economic life for any reason (paragraph 2</a:t>
            </a:r>
            <a:r>
              <a:rPr lang="en-US" dirty="0" smtClean="0"/>
              <a:t>).</a:t>
            </a:r>
            <a:endParaRPr lang="pl-PL" dirty="0" smtClean="0"/>
          </a:p>
          <a:p>
            <a:pPr marL="0" indent="0" algn="just">
              <a:buNone/>
            </a:pPr>
            <a:r>
              <a:rPr lang="pl-PL" dirty="0" smtClean="0"/>
              <a:t/>
            </a:r>
            <a:br>
              <a:rPr lang="pl-PL" dirty="0" smtClean="0"/>
            </a:br>
            <a:r>
              <a:rPr lang="en-US" dirty="0" smtClean="0"/>
              <a:t>It </a:t>
            </a:r>
            <a:r>
              <a:rPr lang="en-US" dirty="0"/>
              <a:t>should also be taken into account that the constitution-maker </a:t>
            </a:r>
            <a:r>
              <a:rPr lang="pl-PL" dirty="0" err="1" smtClean="0"/>
              <a:t>paid</a:t>
            </a:r>
            <a:r>
              <a:rPr lang="pl-PL" dirty="0" smtClean="0"/>
              <a:t> </a:t>
            </a:r>
            <a:r>
              <a:rPr lang="pl-PL" dirty="0" err="1" smtClean="0"/>
              <a:t>special</a:t>
            </a:r>
            <a:r>
              <a:rPr lang="pl-PL" dirty="0" smtClean="0"/>
              <a:t> </a:t>
            </a:r>
            <a:r>
              <a:rPr lang="pl-PL" dirty="0" err="1" smtClean="0"/>
              <a:t>attention</a:t>
            </a:r>
            <a:r>
              <a:rPr lang="en-US" dirty="0" smtClean="0"/>
              <a:t> </a:t>
            </a:r>
            <a:r>
              <a:rPr lang="pl-PL" dirty="0" smtClean="0"/>
              <a:t>to </a:t>
            </a:r>
            <a:r>
              <a:rPr lang="en-US" dirty="0" smtClean="0"/>
              <a:t>the </a:t>
            </a:r>
            <a:r>
              <a:rPr lang="en-US" dirty="0"/>
              <a:t>issue of gender </a:t>
            </a:r>
            <a:r>
              <a:rPr lang="en-US" dirty="0" smtClean="0"/>
              <a:t>equality </a:t>
            </a:r>
            <a:r>
              <a:rPr lang="en-US" dirty="0"/>
              <a:t>in art. 33 of the Constitution </a:t>
            </a:r>
            <a:r>
              <a:rPr lang="pl-PL" dirty="0" err="1" smtClean="0"/>
              <a:t>which</a:t>
            </a:r>
            <a:r>
              <a:rPr lang="pl-PL" dirty="0" smtClean="0"/>
              <a:t> </a:t>
            </a:r>
            <a:r>
              <a:rPr lang="pl-PL" dirty="0" err="1" smtClean="0"/>
              <a:t>states</a:t>
            </a:r>
            <a:r>
              <a:rPr lang="pl-PL" dirty="0" smtClean="0"/>
              <a:t> </a:t>
            </a:r>
            <a:r>
              <a:rPr lang="pl-PL" dirty="0" err="1" smtClean="0"/>
              <a:t>that</a:t>
            </a:r>
            <a:r>
              <a:rPr lang="en-US" dirty="0" smtClean="0"/>
              <a:t> </a:t>
            </a:r>
            <a:r>
              <a:rPr lang="en-US" dirty="0"/>
              <a:t>a woman and a man </a:t>
            </a:r>
            <a:r>
              <a:rPr lang="en-US" dirty="0" smtClean="0"/>
              <a:t>in </a:t>
            </a:r>
            <a:r>
              <a:rPr lang="en-US" dirty="0"/>
              <a:t>Poland have equal rights in family, political, social and economic life.</a:t>
            </a:r>
            <a:endParaRPr lang="pl-P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620688"/>
            <a:ext cx="8291264" cy="5505476"/>
          </a:xfrm>
        </p:spPr>
        <p:txBody>
          <a:bodyPr>
            <a:normAutofit fontScale="77500" lnSpcReduction="20000"/>
          </a:bodyPr>
          <a:lstStyle/>
          <a:p>
            <a:pPr marL="0" indent="0" algn="ctr">
              <a:buNone/>
            </a:pPr>
            <a:r>
              <a:rPr lang="pl-PL" dirty="0" smtClean="0"/>
              <a:t>To </a:t>
            </a:r>
            <a:r>
              <a:rPr lang="pl-PL" dirty="0"/>
              <a:t>t</a:t>
            </a:r>
            <a:r>
              <a:rPr lang="en-US" dirty="0" smtClean="0"/>
              <a:t>he </a:t>
            </a:r>
            <a:r>
              <a:rPr lang="en-US" dirty="0"/>
              <a:t>basic legal acts aimed at ensuring compliance with the indicated constitutional norms and fulfilling the obligations related to the implementation into the national legal order of European Union directives </a:t>
            </a:r>
            <a:r>
              <a:rPr lang="pl-PL" dirty="0" err="1" smtClean="0"/>
              <a:t>belongs</a:t>
            </a:r>
            <a:r>
              <a:rPr lang="en-US" dirty="0" smtClean="0"/>
              <a:t> </a:t>
            </a:r>
            <a:r>
              <a:rPr lang="en-US" dirty="0"/>
              <a:t>the Act of </a:t>
            </a:r>
            <a:r>
              <a:rPr lang="en-US" dirty="0" smtClean="0"/>
              <a:t>3</a:t>
            </a:r>
            <a:r>
              <a:rPr lang="pl-PL" dirty="0" err="1" smtClean="0"/>
              <a:t>rd</a:t>
            </a:r>
            <a:r>
              <a:rPr lang="en-US" dirty="0" smtClean="0"/>
              <a:t> </a:t>
            </a:r>
            <a:r>
              <a:rPr lang="en-US" dirty="0"/>
              <a:t>December 2010 on the implementation of certain European Union provisions in the field of equal treatment</a:t>
            </a:r>
            <a:r>
              <a:rPr lang="en-US" dirty="0" smtClean="0"/>
              <a:t>.</a:t>
            </a:r>
            <a:endParaRPr lang="pl-PL" dirty="0" smtClean="0"/>
          </a:p>
          <a:p>
            <a:pPr marL="0" indent="0" algn="ctr">
              <a:buNone/>
            </a:pPr>
            <a:r>
              <a:rPr lang="en-US" dirty="0" smtClean="0"/>
              <a:t>This </a:t>
            </a:r>
            <a:r>
              <a:rPr lang="en-US" dirty="0"/>
              <a:t>Act defines the areas and ways of counteracting violations of the principle of equal treatment </a:t>
            </a:r>
            <a:r>
              <a:rPr lang="pl-PL" dirty="0" smtClean="0"/>
              <a:t> </a:t>
            </a:r>
            <a:r>
              <a:rPr lang="pl-PL" dirty="0" err="1" smtClean="0"/>
              <a:t>due</a:t>
            </a:r>
            <a:r>
              <a:rPr lang="pl-PL" dirty="0" smtClean="0"/>
              <a:t> to</a:t>
            </a:r>
            <a:r>
              <a:rPr lang="en-US" dirty="0" smtClean="0"/>
              <a:t> </a:t>
            </a:r>
            <a:r>
              <a:rPr lang="en-US" dirty="0"/>
              <a:t>sex, race, ethnicity, nationality, religion, </a:t>
            </a:r>
            <a:r>
              <a:rPr lang="pl-PL" dirty="0" err="1" smtClean="0"/>
              <a:t>faith</a:t>
            </a:r>
            <a:r>
              <a:rPr lang="en-US" dirty="0" smtClean="0"/>
              <a:t> </a:t>
            </a:r>
            <a:r>
              <a:rPr lang="pl-PL" dirty="0" smtClean="0"/>
              <a:t>,</a:t>
            </a:r>
            <a:r>
              <a:rPr lang="pl-PL" dirty="0"/>
              <a:t> </a:t>
            </a:r>
            <a:r>
              <a:rPr lang="pl-PL" dirty="0" err="1" smtClean="0"/>
              <a:t>views</a:t>
            </a:r>
            <a:r>
              <a:rPr lang="pl-PL" dirty="0" smtClean="0"/>
              <a:t>, </a:t>
            </a:r>
            <a:r>
              <a:rPr lang="en-US" dirty="0" smtClean="0"/>
              <a:t> </a:t>
            </a:r>
            <a:r>
              <a:rPr lang="en-US" dirty="0"/>
              <a:t>disability, age or sexual orientation (Article 1</a:t>
            </a:r>
            <a:r>
              <a:rPr lang="en-US" dirty="0" smtClean="0"/>
              <a:t>).</a:t>
            </a:r>
            <a:r>
              <a:rPr lang="pl-PL" dirty="0" smtClean="0"/>
              <a:t/>
            </a:r>
            <a:br>
              <a:rPr lang="pl-PL" dirty="0" smtClean="0"/>
            </a:br>
            <a:r>
              <a:rPr lang="en-US" dirty="0" smtClean="0"/>
              <a:t>In accordance with art. 2 </a:t>
            </a:r>
            <a:r>
              <a:rPr lang="pl-PL" dirty="0" smtClean="0"/>
              <a:t>paragraf</a:t>
            </a:r>
            <a:r>
              <a:rPr lang="en-US" dirty="0" smtClean="0"/>
              <a:t> 2 of the Act on the implementation of certain European Union provisions in the field of equal treatment of the provisions of Chapter</a:t>
            </a:r>
            <a:r>
              <a:rPr lang="pl-PL" dirty="0" smtClean="0"/>
              <a:t> </a:t>
            </a:r>
            <a:r>
              <a:rPr lang="en-US" dirty="0" smtClean="0"/>
              <a:t>1 (General provisions) and </a:t>
            </a:r>
            <a:r>
              <a:rPr lang="pl-PL" dirty="0" smtClean="0"/>
              <a:t> </a:t>
            </a:r>
            <a:r>
              <a:rPr lang="pl-PL" dirty="0" err="1" smtClean="0"/>
              <a:t>Chapter</a:t>
            </a:r>
            <a:r>
              <a:rPr lang="pl-PL" dirty="0" smtClean="0"/>
              <a:t> </a:t>
            </a:r>
            <a:r>
              <a:rPr lang="en-US" dirty="0" smtClean="0"/>
              <a:t>2 (Principle of equal treatment and legal measures for its protection)</a:t>
            </a:r>
            <a:r>
              <a:rPr lang="pl-PL" dirty="0" smtClean="0"/>
              <a:t>.</a:t>
            </a:r>
            <a:r>
              <a:rPr lang="en-US" dirty="0" smtClean="0"/>
              <a:t> </a:t>
            </a:r>
            <a:r>
              <a:rPr lang="pl-PL" dirty="0" smtClean="0"/>
              <a:t> T</a:t>
            </a:r>
            <a:r>
              <a:rPr lang="en-US" dirty="0" smtClean="0"/>
              <a:t>his Act </a:t>
            </a:r>
            <a:r>
              <a:rPr lang="pl-PL" dirty="0" smtClean="0"/>
              <a:t> </a:t>
            </a:r>
            <a:r>
              <a:rPr lang="pl-PL" dirty="0" err="1" smtClean="0"/>
              <a:t>is</a:t>
            </a:r>
            <a:r>
              <a:rPr lang="pl-PL" dirty="0" smtClean="0"/>
              <a:t> </a:t>
            </a:r>
            <a:r>
              <a:rPr lang="en-US" dirty="0" smtClean="0"/>
              <a:t>not </a:t>
            </a:r>
            <a:r>
              <a:rPr lang="en-US" dirty="0" err="1" smtClean="0"/>
              <a:t>appl</a:t>
            </a:r>
            <a:r>
              <a:rPr lang="pl-PL" dirty="0" err="1" smtClean="0"/>
              <a:t>ied</a:t>
            </a:r>
            <a:r>
              <a:rPr lang="pl-PL" dirty="0" smtClean="0"/>
              <a:t> </a:t>
            </a:r>
            <a:r>
              <a:rPr lang="en-US" dirty="0" smtClean="0"/>
              <a:t>to employees in the </a:t>
            </a:r>
            <a:r>
              <a:rPr lang="pl-PL" dirty="0" smtClean="0"/>
              <a:t> </a:t>
            </a:r>
            <a:r>
              <a:rPr lang="pl-PL" dirty="0" err="1" smtClean="0"/>
              <a:t>cases</a:t>
            </a:r>
            <a:r>
              <a:rPr lang="pl-PL" dirty="0" smtClean="0"/>
              <a:t> </a:t>
            </a:r>
            <a:r>
              <a:rPr lang="en-US" dirty="0" smtClean="0"/>
              <a:t>regulated by the Act of 26</a:t>
            </a:r>
            <a:r>
              <a:rPr lang="pl-PL" dirty="0" smtClean="0"/>
              <a:t>th </a:t>
            </a:r>
            <a:r>
              <a:rPr lang="en-US" dirty="0" smtClean="0"/>
              <a:t> June 1974. - </a:t>
            </a:r>
            <a:r>
              <a:rPr lang="en-US" dirty="0" err="1" smtClean="0"/>
              <a:t>Labo</a:t>
            </a:r>
            <a:r>
              <a:rPr lang="pl-PL" dirty="0" smtClean="0"/>
              <a:t>u</a:t>
            </a:r>
            <a:r>
              <a:rPr lang="en-US" dirty="0" smtClean="0"/>
              <a:t>r Code.</a:t>
            </a:r>
            <a:endParaRPr lang="pl-PL"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836712"/>
            <a:ext cx="8229600" cy="5289451"/>
          </a:xfrm>
        </p:spPr>
        <p:txBody>
          <a:bodyPr>
            <a:normAutofit fontScale="92500"/>
          </a:bodyPr>
          <a:lstStyle/>
          <a:p>
            <a:pPr marL="0" indent="0" algn="ctr">
              <a:buNone/>
            </a:pPr>
            <a:r>
              <a:rPr lang="en-US" dirty="0" smtClean="0"/>
              <a:t>The </a:t>
            </a:r>
            <a:r>
              <a:rPr lang="en-US" dirty="0"/>
              <a:t>Labor Code declares unacceptable any discrimination in employment, direct or indirect, in particular </a:t>
            </a:r>
            <a:r>
              <a:rPr lang="pl-PL" dirty="0" err="1" smtClean="0"/>
              <a:t>due</a:t>
            </a:r>
            <a:r>
              <a:rPr lang="pl-PL" dirty="0" smtClean="0"/>
              <a:t> to </a:t>
            </a:r>
            <a:r>
              <a:rPr lang="en-US" dirty="0" smtClean="0"/>
              <a:t> </a:t>
            </a:r>
            <a:r>
              <a:rPr lang="en-US" dirty="0"/>
              <a:t>sex, age, </a:t>
            </a:r>
            <a:r>
              <a:rPr lang="en-US" dirty="0" smtClean="0"/>
              <a:t>disability</a:t>
            </a:r>
            <a:r>
              <a:rPr lang="en-US" dirty="0"/>
              <a:t>, race, religion, nationality, political beliefs, trade union membership, ethnicity, religion, sexual orientation, as well as employment for a definite or indefinite period, </a:t>
            </a:r>
            <a:r>
              <a:rPr lang="en-US" dirty="0" smtClean="0"/>
              <a:t>full-time </a:t>
            </a:r>
            <a:r>
              <a:rPr lang="en-US" dirty="0"/>
              <a:t>or part-time (Article 113).</a:t>
            </a:r>
            <a:r>
              <a:rPr lang="pl-PL" dirty="0" smtClean="0"/>
              <a:t/>
            </a:r>
            <a:br>
              <a:rPr lang="pl-PL" dirty="0" smtClean="0"/>
            </a:br>
            <a:r>
              <a:rPr lang="en-US" dirty="0" smtClean="0"/>
              <a:t>Employees </a:t>
            </a:r>
            <a:r>
              <a:rPr lang="en-US" dirty="0"/>
              <a:t>have equal rights </a:t>
            </a:r>
            <a:r>
              <a:rPr lang="pl-PL" dirty="0" smtClean="0"/>
              <a:t>in </a:t>
            </a:r>
            <a:r>
              <a:rPr lang="pl-PL" dirty="0" err="1" smtClean="0"/>
              <a:t>performign</a:t>
            </a:r>
            <a:r>
              <a:rPr lang="pl-PL" dirty="0" smtClean="0"/>
              <a:t> the same </a:t>
            </a:r>
            <a:r>
              <a:rPr lang="pl-PL" dirty="0" err="1" smtClean="0"/>
              <a:t>duties</a:t>
            </a:r>
            <a:r>
              <a:rPr lang="en-US" dirty="0" smtClean="0"/>
              <a:t>; </a:t>
            </a:r>
            <a:r>
              <a:rPr lang="en-US" dirty="0"/>
              <a:t>this applies in particular to equal treatment of men and women in employment (Articles 112, 183c).</a:t>
            </a:r>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a:xfrm>
            <a:off x="251520" y="1196752"/>
            <a:ext cx="8229600" cy="1143000"/>
          </a:xfrm>
        </p:spPr>
        <p:txBody>
          <a:bodyPr>
            <a:normAutofit/>
          </a:bodyPr>
          <a:lstStyle/>
          <a:p>
            <a:r>
              <a:rPr lang="pl-PL" dirty="0" err="1"/>
              <a:t>Discrimination</a:t>
            </a:r>
            <a:r>
              <a:rPr lang="pl-PL" dirty="0"/>
              <a:t> in </a:t>
            </a:r>
            <a:r>
              <a:rPr lang="pl-PL" dirty="0" err="1"/>
              <a:t>numbers</a:t>
            </a:r>
            <a:endParaRPr lang="pl-PL" dirty="0"/>
          </a:p>
        </p:txBody>
      </p:sp>
      <p:pic>
        <p:nvPicPr>
          <p:cNvPr id="3" name="Obraz 2" descr="pobrane (1).jpg"/>
          <p:cNvPicPr>
            <a:picLocks noChangeAspect="1"/>
          </p:cNvPicPr>
          <p:nvPr/>
        </p:nvPicPr>
        <p:blipFill>
          <a:blip r:embed="rId2" cstate="print"/>
          <a:stretch>
            <a:fillRect/>
          </a:stretch>
        </p:blipFill>
        <p:spPr>
          <a:xfrm>
            <a:off x="2195736" y="2564904"/>
            <a:ext cx="4252683" cy="340553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ymbol zastępczy zawartości 4"/>
          <p:cNvGraphicFramePr>
            <a:graphicFrameLocks noGrp="1"/>
          </p:cNvGraphicFramePr>
          <p:nvPr>
            <p:ph idx="1"/>
          </p:nvPr>
        </p:nvGraphicFramePr>
        <p:xfrm>
          <a:off x="539552" y="1124744"/>
          <a:ext cx="8229600" cy="5433467"/>
        </p:xfrm>
        <a:graphic>
          <a:graphicData uri="http://schemas.openxmlformats.org/drawingml/2006/chart">
            <c:chart xmlns:c="http://schemas.openxmlformats.org/drawingml/2006/chart" xmlns:r="http://schemas.openxmlformats.org/officeDocument/2006/relationships" r:id="rId2"/>
          </a:graphicData>
        </a:graphic>
      </p:graphicFrame>
      <p:sp>
        <p:nvSpPr>
          <p:cNvPr id="7" name="pole tekstowe 6"/>
          <p:cNvSpPr txBox="1"/>
          <p:nvPr/>
        </p:nvSpPr>
        <p:spPr>
          <a:xfrm>
            <a:off x="1043608" y="332656"/>
            <a:ext cx="7200800" cy="584775"/>
          </a:xfrm>
          <a:prstGeom prst="rect">
            <a:avLst/>
          </a:prstGeom>
          <a:noFill/>
        </p:spPr>
        <p:txBody>
          <a:bodyPr wrap="square" rtlCol="0">
            <a:spAutoFit/>
          </a:bodyPr>
          <a:lstStyle/>
          <a:p>
            <a:r>
              <a:rPr lang="en-US" sz="3200" dirty="0"/>
              <a:t>Who is discriminated against in Poland</a:t>
            </a:r>
            <a:endParaRPr lang="pl-PL"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2027</TotalTime>
  <Words>1489</Words>
  <Application>Microsoft Office PowerPoint</Application>
  <PresentationFormat>Pokaz na ekranie (4:3)</PresentationFormat>
  <Paragraphs>76</Paragraphs>
  <Slides>39</Slides>
  <Notes>0</Notes>
  <HiddenSlides>0</HiddenSlides>
  <MMClips>0</MMClips>
  <ScaleCrop>false</ScaleCrop>
  <HeadingPairs>
    <vt:vector size="4" baseType="variant">
      <vt:variant>
        <vt:lpstr>Motyw</vt:lpstr>
      </vt:variant>
      <vt:variant>
        <vt:i4>1</vt:i4>
      </vt:variant>
      <vt:variant>
        <vt:lpstr>Tytuły slajdów</vt:lpstr>
      </vt:variant>
      <vt:variant>
        <vt:i4>39</vt:i4>
      </vt:variant>
    </vt:vector>
  </HeadingPairs>
  <TitlesOfParts>
    <vt:vector size="40" baseType="lpstr">
      <vt:lpstr>Motyw pakietu Office</vt:lpstr>
      <vt:lpstr>Slajd 1</vt:lpstr>
      <vt:lpstr>Discrimination in Poland</vt:lpstr>
      <vt:lpstr>Slajd 3</vt:lpstr>
      <vt:lpstr>Slajd 4</vt:lpstr>
      <vt:lpstr>Slajd 5</vt:lpstr>
      <vt:lpstr>Slajd 6</vt:lpstr>
      <vt:lpstr>Slajd 7</vt:lpstr>
      <vt:lpstr>Discrimination in numbers</vt:lpstr>
      <vt:lpstr>Slajd 9</vt:lpstr>
      <vt:lpstr>Who is discriminated against in Poland</vt:lpstr>
      <vt:lpstr>Slajd 11</vt:lpstr>
      <vt:lpstr>Slajd 12</vt:lpstr>
      <vt:lpstr>Slajd 13</vt:lpstr>
      <vt:lpstr>Slajd 14</vt:lpstr>
      <vt:lpstr>Due to gender</vt:lpstr>
      <vt:lpstr>Due to gender or age</vt:lpstr>
      <vt:lpstr>Slajd 17</vt:lpstr>
      <vt:lpstr>Due to disability</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Manifesting discrimination in Poland</vt:lpstr>
      <vt:lpstr>Slajd 35</vt:lpstr>
      <vt:lpstr>Slajd 36</vt:lpstr>
      <vt:lpstr>Where to look for help in Poland?</vt:lpstr>
      <vt:lpstr>Depending on the type of the experienced discrimination </vt:lpstr>
      <vt:lpstr>Slajd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User</dc:creator>
  <cp:lastModifiedBy>User</cp:lastModifiedBy>
  <cp:revision>119</cp:revision>
  <dcterms:created xsi:type="dcterms:W3CDTF">2020-02-04T14:07:41Z</dcterms:created>
  <dcterms:modified xsi:type="dcterms:W3CDTF">2020-03-16T09:14:16Z</dcterms:modified>
</cp:coreProperties>
</file>